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0" r:id="rId5"/>
  </p:sldMasterIdLst>
  <p:notesMasterIdLst>
    <p:notesMasterId r:id="rId103"/>
  </p:notesMasterIdLst>
  <p:handoutMasterIdLst>
    <p:handoutMasterId r:id="rId104"/>
  </p:handoutMasterIdLst>
  <p:sldIdLst>
    <p:sldId id="681" r:id="rId6"/>
    <p:sldId id="743" r:id="rId7"/>
    <p:sldId id="773" r:id="rId8"/>
    <p:sldId id="817" r:id="rId9"/>
    <p:sldId id="881" r:id="rId10"/>
    <p:sldId id="882" r:id="rId11"/>
    <p:sldId id="744" r:id="rId12"/>
    <p:sldId id="752" r:id="rId13"/>
    <p:sldId id="753" r:id="rId14"/>
    <p:sldId id="892" r:id="rId15"/>
    <p:sldId id="893" r:id="rId16"/>
    <p:sldId id="894" r:id="rId17"/>
    <p:sldId id="758" r:id="rId18"/>
    <p:sldId id="895" r:id="rId19"/>
    <p:sldId id="834" r:id="rId20"/>
    <p:sldId id="835" r:id="rId21"/>
    <p:sldId id="869" r:id="rId22"/>
    <p:sldId id="836" r:id="rId23"/>
    <p:sldId id="837" r:id="rId24"/>
    <p:sldId id="833" r:id="rId25"/>
    <p:sldId id="757" r:id="rId26"/>
    <p:sldId id="888" r:id="rId27"/>
    <p:sldId id="762" r:id="rId28"/>
    <p:sldId id="813" r:id="rId29"/>
    <p:sldId id="761" r:id="rId30"/>
    <p:sldId id="759" r:id="rId31"/>
    <p:sldId id="885" r:id="rId32"/>
    <p:sldId id="696" r:id="rId33"/>
    <p:sldId id="700" r:id="rId34"/>
    <p:sldId id="889" r:id="rId35"/>
    <p:sldId id="890" r:id="rId36"/>
    <p:sldId id="760" r:id="rId37"/>
    <p:sldId id="774" r:id="rId38"/>
    <p:sldId id="829" r:id="rId39"/>
    <p:sldId id="766" r:id="rId40"/>
    <p:sldId id="812" r:id="rId41"/>
    <p:sldId id="884" r:id="rId42"/>
    <p:sldId id="918" r:id="rId43"/>
    <p:sldId id="947" r:id="rId44"/>
    <p:sldId id="948" r:id="rId45"/>
    <p:sldId id="953" r:id="rId46"/>
    <p:sldId id="898" r:id="rId47"/>
    <p:sldId id="920" r:id="rId48"/>
    <p:sldId id="902" r:id="rId49"/>
    <p:sldId id="899" r:id="rId50"/>
    <p:sldId id="903" r:id="rId51"/>
    <p:sldId id="901" r:id="rId52"/>
    <p:sldId id="906" r:id="rId53"/>
    <p:sldId id="908" r:id="rId54"/>
    <p:sldId id="907" r:id="rId55"/>
    <p:sldId id="914" r:id="rId56"/>
    <p:sldId id="900" r:id="rId57"/>
    <p:sldId id="905" r:id="rId58"/>
    <p:sldId id="921" r:id="rId59"/>
    <p:sldId id="954" r:id="rId60"/>
    <p:sldId id="909" r:id="rId61"/>
    <p:sldId id="910" r:id="rId62"/>
    <p:sldId id="911" r:id="rId63"/>
    <p:sldId id="913" r:id="rId64"/>
    <p:sldId id="912" r:id="rId65"/>
    <p:sldId id="922" r:id="rId66"/>
    <p:sldId id="916" r:id="rId67"/>
    <p:sldId id="949" r:id="rId68"/>
    <p:sldId id="924" r:id="rId69"/>
    <p:sldId id="925" r:id="rId70"/>
    <p:sldId id="926" r:id="rId71"/>
    <p:sldId id="927" r:id="rId72"/>
    <p:sldId id="928" r:id="rId73"/>
    <p:sldId id="929" r:id="rId74"/>
    <p:sldId id="930" r:id="rId75"/>
    <p:sldId id="897" r:id="rId76"/>
    <p:sldId id="931" r:id="rId77"/>
    <p:sldId id="896" r:id="rId78"/>
    <p:sldId id="932" r:id="rId79"/>
    <p:sldId id="886" r:id="rId80"/>
    <p:sldId id="934" r:id="rId81"/>
    <p:sldId id="935" r:id="rId82"/>
    <p:sldId id="950" r:id="rId83"/>
    <p:sldId id="938" r:id="rId84"/>
    <p:sldId id="939" r:id="rId85"/>
    <p:sldId id="940" r:id="rId86"/>
    <p:sldId id="941" r:id="rId87"/>
    <p:sldId id="942" r:id="rId88"/>
    <p:sldId id="943" r:id="rId89"/>
    <p:sldId id="944" r:id="rId90"/>
    <p:sldId id="904" r:id="rId91"/>
    <p:sldId id="945" r:id="rId92"/>
    <p:sldId id="946" r:id="rId93"/>
    <p:sldId id="957" r:id="rId94"/>
    <p:sldId id="958" r:id="rId95"/>
    <p:sldId id="951" r:id="rId96"/>
    <p:sldId id="956" r:id="rId97"/>
    <p:sldId id="919" r:id="rId98"/>
    <p:sldId id="952" r:id="rId99"/>
    <p:sldId id="861" r:id="rId100"/>
    <p:sldId id="806" r:id="rId101"/>
    <p:sldId id="891" r:id="rId102"/>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681"/>
            <p14:sldId id="743"/>
            <p14:sldId id="773"/>
            <p14:sldId id="817"/>
            <p14:sldId id="881"/>
            <p14:sldId id="882"/>
            <p14:sldId id="744"/>
            <p14:sldId id="752"/>
            <p14:sldId id="753"/>
            <p14:sldId id="892"/>
            <p14:sldId id="893"/>
            <p14:sldId id="894"/>
            <p14:sldId id="758"/>
            <p14:sldId id="895"/>
            <p14:sldId id="834"/>
            <p14:sldId id="835"/>
            <p14:sldId id="869"/>
            <p14:sldId id="836"/>
            <p14:sldId id="837"/>
            <p14:sldId id="833"/>
            <p14:sldId id="757"/>
            <p14:sldId id="888"/>
            <p14:sldId id="762"/>
            <p14:sldId id="813"/>
            <p14:sldId id="761"/>
            <p14:sldId id="759"/>
            <p14:sldId id="885"/>
            <p14:sldId id="696"/>
            <p14:sldId id="700"/>
            <p14:sldId id="889"/>
            <p14:sldId id="890"/>
            <p14:sldId id="760"/>
            <p14:sldId id="774"/>
            <p14:sldId id="829"/>
            <p14:sldId id="766"/>
            <p14:sldId id="812"/>
            <p14:sldId id="884"/>
            <p14:sldId id="918"/>
            <p14:sldId id="947"/>
            <p14:sldId id="948"/>
            <p14:sldId id="953"/>
            <p14:sldId id="898"/>
            <p14:sldId id="920"/>
            <p14:sldId id="902"/>
            <p14:sldId id="899"/>
            <p14:sldId id="903"/>
            <p14:sldId id="901"/>
            <p14:sldId id="906"/>
            <p14:sldId id="908"/>
            <p14:sldId id="907"/>
            <p14:sldId id="914"/>
            <p14:sldId id="900"/>
            <p14:sldId id="905"/>
            <p14:sldId id="921"/>
            <p14:sldId id="954"/>
            <p14:sldId id="909"/>
            <p14:sldId id="910"/>
            <p14:sldId id="911"/>
            <p14:sldId id="913"/>
            <p14:sldId id="912"/>
            <p14:sldId id="922"/>
            <p14:sldId id="916"/>
            <p14:sldId id="949"/>
            <p14:sldId id="924"/>
            <p14:sldId id="925"/>
            <p14:sldId id="926"/>
            <p14:sldId id="927"/>
            <p14:sldId id="928"/>
            <p14:sldId id="929"/>
            <p14:sldId id="930"/>
            <p14:sldId id="897"/>
            <p14:sldId id="931"/>
            <p14:sldId id="896"/>
            <p14:sldId id="932"/>
            <p14:sldId id="886"/>
            <p14:sldId id="934"/>
            <p14:sldId id="935"/>
            <p14:sldId id="950"/>
            <p14:sldId id="938"/>
            <p14:sldId id="939"/>
            <p14:sldId id="940"/>
            <p14:sldId id="941"/>
            <p14:sldId id="942"/>
            <p14:sldId id="943"/>
            <p14:sldId id="944"/>
            <p14:sldId id="904"/>
            <p14:sldId id="945"/>
            <p14:sldId id="946"/>
            <p14:sldId id="957"/>
            <p14:sldId id="958"/>
            <p14:sldId id="951"/>
            <p14:sldId id="956"/>
            <p14:sldId id="919"/>
            <p14:sldId id="952"/>
            <p14:sldId id="861"/>
            <p14:sldId id="806"/>
            <p14:sldId id="89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6327"/>
    <a:srgbClr val="7EBEFF"/>
    <a:srgbClr val="000000"/>
    <a:srgbClr val="122D46"/>
    <a:srgbClr val="08174D"/>
    <a:srgbClr val="5A6489"/>
    <a:srgbClr val="FF5960"/>
    <a:srgbClr val="003F7F"/>
    <a:srgbClr val="548235"/>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13" autoAdjust="0"/>
    <p:restoredTop sz="72491" autoAdjust="0"/>
  </p:normalViewPr>
  <p:slideViewPr>
    <p:cSldViewPr snapToGrid="0">
      <p:cViewPr varScale="1">
        <p:scale>
          <a:sx n="82" d="100"/>
          <a:sy n="82" d="100"/>
        </p:scale>
        <p:origin x="1152" y="60"/>
      </p:cViewPr>
      <p:guideLst/>
    </p:cSldViewPr>
  </p:slideViewPr>
  <p:notesTextViewPr>
    <p:cViewPr>
      <p:scale>
        <a:sx n="1" d="1"/>
        <a:sy n="1" d="1"/>
      </p:scale>
      <p:origin x="0" y="0"/>
    </p:cViewPr>
  </p:notesTextViewPr>
  <p:notesViewPr>
    <p:cSldViewPr snapToGrid="0">
      <p:cViewPr varScale="1">
        <p:scale>
          <a:sx n="73" d="100"/>
          <a:sy n="73" d="100"/>
        </p:scale>
        <p:origin x="168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07" Type="http://schemas.openxmlformats.org/officeDocument/2006/relationships/theme" Target="theme/theme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handoutMaster" Target="handoutMasters/handoutMaster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A2BAF5-6340-49E1-B4B3-04572180CD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2FB8726-E351-4A4E-A868-2E83195FE5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FFC85-34C0-4167-8801-71D65E4D986C}" type="datetimeFigureOut">
              <a:rPr lang="fr-FR" smtClean="0"/>
              <a:t>11/04/2024</a:t>
            </a:fld>
            <a:endParaRPr lang="fr-FR"/>
          </a:p>
        </p:txBody>
      </p:sp>
      <p:sp>
        <p:nvSpPr>
          <p:cNvPr id="4" name="Espace réservé du pied de page 3">
            <a:extLst>
              <a:ext uri="{FF2B5EF4-FFF2-40B4-BE49-F238E27FC236}">
                <a16:creationId xmlns:a16="http://schemas.microsoft.com/office/drawing/2014/main" id="{F091BA9D-32F1-439A-960C-8E47E7B74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0A7D0EA-2FF6-4FC3-B0EF-AFFF7428B4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A16B31-CF5E-4C45-9F02-6CD67ADA8F9C}" type="slidenum">
              <a:rPr lang="fr-FR" smtClean="0"/>
              <a:t>‹N°›</a:t>
            </a:fld>
            <a:endParaRPr lang="fr-FR"/>
          </a:p>
        </p:txBody>
      </p:sp>
    </p:spTree>
    <p:extLst>
      <p:ext uri="{BB962C8B-B14F-4D97-AF65-F5344CB8AC3E}">
        <p14:creationId xmlns:p14="http://schemas.microsoft.com/office/powerpoint/2010/main" val="71451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11/04/2024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What is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MLOps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This is all things that will help and support the fact of bringing artificial intelligence algorithms into production, it is not about tools or technologies; it is mainly a question of culture and good practice.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Hi, my name is Guillaume Chervet, I'm an ML engineer at AXA France. Basically, I define my role as helping data scientists to bring AI algorithms into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I‘m part of a team that works on real-time automatic document understanding projects. Generally, this kind of projects implements one or more Deep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almost 80% of projects fail at the production stage. This does not surprise me because, this kind of projects are on the top complexities in all areas, all factors are met to make them fail.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1</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b="0" i="0" dirty="0">
                <a:solidFill>
                  <a:srgbClr val="000000"/>
                </a:solidFill>
                <a:effectLst/>
                <a:latin typeface="Calibri" panose="020F0502020204030204" pitchFamily="34" charset="0"/>
              </a:rPr>
              <a:t>slide / ! \ Attention changement important. Mettre un marqueur pour y revenir ensuite à la fin.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10</a:t>
            </a:fld>
            <a:endParaRPr lang="es-ES_tradnl"/>
          </a:p>
        </p:txBody>
      </p:sp>
    </p:spTree>
    <p:extLst>
      <p:ext uri="{BB962C8B-B14F-4D97-AF65-F5344CB8AC3E}">
        <p14:creationId xmlns:p14="http://schemas.microsoft.com/office/powerpoint/2010/main" val="6649786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b="0" i="0" dirty="0">
                <a:solidFill>
                  <a:srgbClr val="000000"/>
                </a:solidFill>
                <a:effectLst/>
                <a:latin typeface="Calibri" panose="020F0502020204030204" pitchFamily="34" charset="0"/>
              </a:rPr>
              <a:t>Changement de paradigme : compétences, projets, etc.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11</a:t>
            </a:fld>
            <a:endParaRPr lang="es-ES_tradnl"/>
          </a:p>
        </p:txBody>
      </p:sp>
    </p:spTree>
    <p:extLst>
      <p:ext uri="{BB962C8B-B14F-4D97-AF65-F5344CB8AC3E}">
        <p14:creationId xmlns:p14="http://schemas.microsoft.com/office/powerpoint/2010/main" val="891375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12</a:t>
            </a:fld>
            <a:endParaRPr lang="es-ES_tradnl"/>
          </a:p>
        </p:txBody>
      </p:sp>
    </p:spTree>
    <p:extLst>
      <p:ext uri="{BB962C8B-B14F-4D97-AF65-F5344CB8AC3E}">
        <p14:creationId xmlns:p14="http://schemas.microsoft.com/office/powerpoint/2010/main" val="25049227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the past, we used to talk about project as “model centric”, because we weren't sure we could make an appropriate AI.</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most of the points on the AI ​​side: at least for our needs at AXA France, already have viable solutions. We know that we will be able to create an AI for our use cases.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 the other hand, the heart of the problem, really the thing that makes a project feasible or not: it is the data. If we have good data, of good quality, inputs and answers, a lot, that will really be game changer to the success of your project. The data is your treasure that will make the difference.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13</a:t>
            </a:fld>
            <a:endParaRPr lang="es-ES_tradnl"/>
          </a:p>
        </p:txBody>
      </p:sp>
    </p:spTree>
    <p:extLst>
      <p:ext uri="{BB962C8B-B14F-4D97-AF65-F5344CB8AC3E}">
        <p14:creationId xmlns:p14="http://schemas.microsoft.com/office/powerpoint/2010/main" val="2972982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b="0" i="0" dirty="0">
                <a:solidFill>
                  <a:srgbClr val="000000"/>
                </a:solidFill>
                <a:effectLst/>
                <a:latin typeface="Calibri" panose="020F0502020204030204" pitchFamily="34" charset="0"/>
              </a:rPr>
              <a:t>Changement : c’est vivant, comme </a:t>
            </a:r>
            <a:r>
              <a:rPr lang="fr-FR" sz="1800" b="0" i="0" dirty="0" err="1">
                <a:solidFill>
                  <a:srgbClr val="000000"/>
                </a:solidFill>
                <a:effectLst/>
                <a:latin typeface="Calibri" panose="020F0502020204030204" pitchFamily="34" charset="0"/>
              </a:rPr>
              <a:t>qqun</a:t>
            </a:r>
            <a:r>
              <a:rPr lang="fr-FR" sz="1800" b="0" i="0" dirty="0">
                <a:solidFill>
                  <a:srgbClr val="000000"/>
                </a:solidFill>
                <a:effectLst/>
                <a:latin typeface="Calibri" panose="020F0502020204030204" pitchFamily="34" charset="0"/>
              </a:rPr>
              <a:t> qui apprend, il doit continuer à s’adapter. Et donc on doit relivrer fréquemment pour s’adapter aux nouvelles data.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14</a:t>
            </a:fld>
            <a:endParaRPr lang="es-ES_tradnl"/>
          </a:p>
        </p:txBody>
      </p:sp>
    </p:spTree>
    <p:extLst>
      <p:ext uri="{BB962C8B-B14F-4D97-AF65-F5344CB8AC3E}">
        <p14:creationId xmlns:p14="http://schemas.microsoft.com/office/powerpoint/2010/main" val="1866910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now, we are going to explain the workflow of a project. We want to build an email classification project.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first thing to do is to retrieve data: inputs and answers. On this project, it was easy. We already had emails and answers because in production we already have humans who have been classifying the emails manually for several years. So, we already have the data and the answers, that's perfect to build up our first dataset.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15</a:t>
            </a:fld>
            <a:endParaRPr lang="es-ES_tradnl"/>
          </a:p>
        </p:txBody>
      </p:sp>
    </p:spTree>
    <p:extLst>
      <p:ext uri="{BB962C8B-B14F-4D97-AF65-F5344CB8AC3E}">
        <p14:creationId xmlns:p14="http://schemas.microsoft.com/office/powerpoint/2010/main" val="19589963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Then, with this data, we will be able to iterate to create an AI and build an API that we can put into production.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16</a:t>
            </a:fld>
            <a:endParaRPr lang="es-ES_tradnl"/>
          </a:p>
        </p:txBody>
      </p:sp>
    </p:spTree>
    <p:extLst>
      <p:ext uri="{BB962C8B-B14F-4D97-AF65-F5344CB8AC3E}">
        <p14:creationId xmlns:p14="http://schemas.microsoft.com/office/powerpoint/2010/main" val="17668625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18</a:t>
            </a:fld>
            <a:endParaRPr lang="es-ES_tradnl"/>
          </a:p>
        </p:txBody>
      </p:sp>
    </p:spTree>
    <p:extLst>
      <p:ext uri="{BB962C8B-B14F-4D97-AF65-F5344CB8AC3E}">
        <p14:creationId xmlns:p14="http://schemas.microsoft.com/office/powerpoint/2010/main" val="33940726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After that, our application in production can be consumed by client applications.</a:t>
            </a:r>
            <a:endParaRPr lang="fr-FR" sz="12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19</a:t>
            </a:fld>
            <a:endParaRPr lang="es-ES_tradnl"/>
          </a:p>
        </p:txBody>
      </p:sp>
    </p:spTree>
    <p:extLst>
      <p:ext uri="{BB962C8B-B14F-4D97-AF65-F5344CB8AC3E}">
        <p14:creationId xmlns:p14="http://schemas.microsoft.com/office/powerpoint/2010/main" val="2952246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production, it is extremely important to set up what is called: the “feedback loop”. A virtuous circle. In the event of a classification error, the client applications must allow the error to be corrected manually. Over time, we will be able to build new dataset of a better quality and we will be able to improve our Artificial Intelligence.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20</a:t>
            </a:fld>
            <a:endParaRPr lang="es-ES_tradnl"/>
          </a:p>
        </p:txBody>
      </p:sp>
    </p:spTree>
    <p:extLst>
      <p:ext uri="{BB962C8B-B14F-4D97-AF65-F5344CB8AC3E}">
        <p14:creationId xmlns:p14="http://schemas.microsoft.com/office/powerpoint/2010/main" val="3338139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first problem is a human problem, so today most applications require Developers and Operation engineers and it's already not easy to get everyone working together. On AI projects, we should also add a lot of expertise about data. We need Data experts.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it’s almost impossible to be an expert in these 3 areas. Each party will have to trust one another and accept other party’s constraints.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a:t>
            </a:fld>
            <a:endParaRPr lang="es-ES_tradnl"/>
          </a:p>
        </p:txBody>
      </p:sp>
    </p:spTree>
    <p:extLst>
      <p:ext uri="{BB962C8B-B14F-4D97-AF65-F5344CB8AC3E}">
        <p14:creationId xmlns:p14="http://schemas.microsoft.com/office/powerpoint/2010/main" val="19478678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We're going to do a demo of how a project workflow based on a well-known cat and dogs dataset from Kaggle.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21</a:t>
            </a:fld>
            <a:endParaRPr lang="es-ES_tradnl"/>
          </a:p>
        </p:txBody>
      </p:sp>
    </p:spTree>
    <p:extLst>
      <p:ext uri="{BB962C8B-B14F-4D97-AF65-F5344CB8AC3E}">
        <p14:creationId xmlns:p14="http://schemas.microsoft.com/office/powerpoint/2010/main" val="3806321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Before starting the demo. Imagine that we have 20,000 files available. We will use 17,000 files for training the model. Then we will keep 3000 files aside for validation, to test our model on data it has never seen. This validation DATASET will also be used to test our production environments.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23</a:t>
            </a:fld>
            <a:endParaRPr lang="es-ES_tradnl"/>
          </a:p>
        </p:txBody>
      </p:sp>
    </p:spTree>
    <p:extLst>
      <p:ext uri="{BB962C8B-B14F-4D97-AF65-F5344CB8AC3E}">
        <p14:creationId xmlns:p14="http://schemas.microsoft.com/office/powerpoint/2010/main" val="15004258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Slide 20 After Demo Data drift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feed our models with different data. Data very different on which models have learned. Predictions may deteriorate.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our email classification project, for example, if there is a change of layout for the accident report, it is possible that the AI ​​will fail to recognize automobile claims. In this case, it is necessary to retrain and then re-deploy model in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Let's takes a sample with our Demo. Now let's imagine that our users start using plush or inpainting cats and dogs, as you can see the predictions no longer work correctly.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24</a:t>
            </a:fld>
            <a:endParaRPr lang="es-ES_tradnl"/>
          </a:p>
        </p:txBody>
      </p:sp>
    </p:spTree>
    <p:extLst>
      <p:ext uri="{BB962C8B-B14F-4D97-AF65-F5344CB8AC3E}">
        <p14:creationId xmlns:p14="http://schemas.microsoft.com/office/powerpoint/2010/main" val="4868819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Holy Grail for us; is to be able to re-train and re-deploy in production without any manual action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25</a:t>
            </a:fld>
            <a:endParaRPr lang="es-ES_tradnl"/>
          </a:p>
        </p:txBody>
      </p:sp>
    </p:spTree>
    <p:extLst>
      <p:ext uri="{BB962C8B-B14F-4D97-AF65-F5344CB8AC3E}">
        <p14:creationId xmlns:p14="http://schemas.microsoft.com/office/powerpoint/2010/main" val="9361740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is a Google slide, a Deep learning project is a little bit less than 5% of data science, however it is 100% code!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26</a:t>
            </a:fld>
            <a:endParaRPr lang="es-ES_tradnl"/>
          </a:p>
        </p:txBody>
      </p:sp>
    </p:spTree>
    <p:extLst>
      <p:ext uri="{BB962C8B-B14F-4D97-AF65-F5344CB8AC3E}">
        <p14:creationId xmlns:p14="http://schemas.microsoft.com/office/powerpoint/2010/main" val="16951963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27</a:t>
            </a:fld>
            <a:endParaRPr lang="es-ES_tradnl"/>
          </a:p>
        </p:txBody>
      </p:sp>
    </p:spTree>
    <p:extLst>
      <p:ext uri="{BB962C8B-B14F-4D97-AF65-F5344CB8AC3E}">
        <p14:creationId xmlns:p14="http://schemas.microsoft.com/office/powerpoint/2010/main" val="22010507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28</a:t>
            </a:fld>
            <a:endParaRPr lang="es-ES_tradnl"/>
          </a:p>
        </p:txBody>
      </p:sp>
    </p:spTree>
    <p:extLst>
      <p:ext uri="{BB962C8B-B14F-4D97-AF65-F5344CB8AC3E}">
        <p14:creationId xmlns:p14="http://schemas.microsoft.com/office/powerpoint/2010/main" val="25112871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there, it’s the functional diagram of the workflow which explains how machines reads a French driving license. We also read the old French driving licenses, but for simplicity we do not display them here.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idea is that we will receive an image or a PDF as an input. For the first step, we extract each PDF page as an image. On each image we will run a zoning algorithm to detect the fronts and backs. Now, let's take the front at the bottom, we will first straighten the image of the front with a specific algorithm. Then run another algorithm to zone the fields. Finally run an OCR to finely extract the text.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hosted an API that exposes this service in monolith mode. We would have several problems. The first is the response time, when we call this kind of API in monolith what will happen is that each algorithm will consume all the CPU resources of the machine. The consequence is that the pipeline will run sequentially, if we proceed like that, the response time is greater than 30 seconds.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Another problem is that during these 30 seconds: if another HTTP call arrives to the API; this call will have to wait for the end of the first processing before to start processing. So, you will tell me that we can add machines; but another problem and if we host this in monolith mode, we need machines with about 32 gigabytes of RAM, which is very expensive. That kind of monolith is also very slow to start. It's going to be very complicated to be able to scale quickly and to adapt infrastructure to user’s load.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solution is to set up microservices. We will host each algorithm using different resources which allow us to finely configure the necessary RAM and CPU. We will be able to play the algorithms in parallel and to scale quickly. Response time will be quicker.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29</a:t>
            </a:fld>
            <a:endParaRPr lang="es-ES_tradnl"/>
          </a:p>
        </p:txBody>
      </p:sp>
    </p:spTree>
    <p:extLst>
      <p:ext uri="{BB962C8B-B14F-4D97-AF65-F5344CB8AC3E}">
        <p14:creationId xmlns:p14="http://schemas.microsoft.com/office/powerpoint/2010/main" val="14451087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How does it technically work? We use functions. Each algorithm is hosted on a function. This function listens to a Queue as input and as soon as it has free time, it will be able to pop the messages that come from the Queue and to process them.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example, let’s take the SPLITTER which extracts each page of a PDF an image, the function will retrieve a message with a file identifier from the Queue, the files are stored in REDIS. With the identifier, we will fetch the document from REDIS to run our algorithms and for example if we have a PDF with 2 pages, we will extract 2 images then generate 2 identifiers; push the images into REDIS with them. We finally add 2 messages in the downstream QUEUE to be able to call the following service, in this case the Zoning of the French driver license.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30</a:t>
            </a:fld>
            <a:endParaRPr lang="es-ES_tradnl"/>
          </a:p>
        </p:txBody>
      </p:sp>
    </p:spTree>
    <p:extLst>
      <p:ext uri="{BB962C8B-B14F-4D97-AF65-F5344CB8AC3E}">
        <p14:creationId xmlns:p14="http://schemas.microsoft.com/office/powerpoint/2010/main" val="3180742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advantage of working like this. You can scale quickly and support peak loads. Imagine that suddenly, we receive 500 French driver licenses, the number of functions will increase to be able to unstack the messages more quickly. There is also a financial advantage because you only consume what you need.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31</a:t>
            </a:fld>
            <a:endParaRPr lang="es-ES_tradnl"/>
          </a:p>
        </p:txBody>
      </p:sp>
    </p:spTree>
    <p:extLst>
      <p:ext uri="{BB962C8B-B14F-4D97-AF65-F5344CB8AC3E}">
        <p14:creationId xmlns:p14="http://schemas.microsoft.com/office/powerpoint/2010/main" val="3493381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second problem is the fact that we work on projects that are generally extremely expensive.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is an email classification project that worked very well. For us, it's an example project to follow.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the operating cost of the project per month is approximately 9 000 €, that’s a little more than 100,000 € per year. I think that we can still divide the costs by 2. Today on this project we classify about 10,000 emails per day. So, we estimate that each email classification costs about 3 cents euro.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example, If we decide to carry out one “model retrain” per year, the cost of one email classification will increase to 4 cents euro. And here, I’m excluding the first implementation of the project… which cost a little more than 1 000 000 euros!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a:t>
            </a:fld>
            <a:endParaRPr lang="es-ES_tradnl"/>
          </a:p>
        </p:txBody>
      </p:sp>
    </p:spTree>
    <p:extLst>
      <p:ext uri="{BB962C8B-B14F-4D97-AF65-F5344CB8AC3E}">
        <p14:creationId xmlns:p14="http://schemas.microsoft.com/office/powerpoint/2010/main" val="17393921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that's the architecture diagram. If you find it complicated, that's normal because it's complicated.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will not describe the entire schema, but in summary, it is an asynchronous architecture.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Look at the top left of the schema. The first POD will receive a document and push it straight into REDIS then, with the file identifier it will add a message in the upstream QUEUE of the splitter. Then the Splitter will retrieve the file, process it, etc. etc.</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architecture works for real time and in Batch mode.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32</a:t>
            </a:fld>
            <a:endParaRPr lang="es-ES_tradnl"/>
          </a:p>
        </p:txBody>
      </p:sp>
    </p:spTree>
    <p:extLst>
      <p:ext uri="{BB962C8B-B14F-4D97-AF65-F5344CB8AC3E}">
        <p14:creationId xmlns:p14="http://schemas.microsoft.com/office/powerpoint/2010/main" val="32533069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These projects are not without challenges.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will present you the 2 most important difficulties that we meet.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33</a:t>
            </a:fld>
            <a:endParaRPr lang="es-ES_tradnl"/>
          </a:p>
        </p:txBody>
      </p:sp>
    </p:spTree>
    <p:extLst>
      <p:ext uri="{BB962C8B-B14F-4D97-AF65-F5344CB8AC3E}">
        <p14:creationId xmlns:p14="http://schemas.microsoft.com/office/powerpoint/2010/main" val="14260450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there is an iron triangle of choice. A cursor to position between the prediction quality, the response time and the cost of the infrastructure in production.</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want to have the best quality of prediction, we can agree to pay more or lose some response time.</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But, if you want to be able to respond more quickly, you must be able to accept either to pay more or to lose prediction quality.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Finally, if we want the project to cost less in production, we must either agree to extend the response processing time or reduce the quality of prediction.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34</a:t>
            </a:fld>
            <a:endParaRPr lang="es-ES_tradnl"/>
          </a:p>
        </p:txBody>
      </p:sp>
    </p:spTree>
    <p:extLst>
      <p:ext uri="{BB962C8B-B14F-4D97-AF65-F5344CB8AC3E}">
        <p14:creationId xmlns:p14="http://schemas.microsoft.com/office/powerpoint/2010/main" val="12028495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do you see the differences here?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differences in these images, we cannot see them, however the AI ​​can!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had first experience of this problem on our very first project. Pillow library was used to resize images, and which was no longer up to date. As we must always maintain libraires up to dates. As a good developer, I updated it. What happened next, is that predictions did not work anymore. So, I looked at the pictures. Images was identical to my eyes. It was impossible for me to understand what happened. And in fact, for AI images were very different. AI received different bits as an input. The consequence of this problem is that if in production we do not use the same libraries version, python version, and operating system than during training, it may not work.</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Back to the demo. The AI ​​algorithm was trained with images resized to 200*200 pixels via Pillow library.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Story: On the driver's license project, we changed all images resize from Pillow library to OpenCV, which allowed us to save a little less than 2 seconds in the global pipeline time.</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demo I have also implemented a version where images in production are resized with OpenCV before prediction.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Watch, if I predict with images resized via Pillow and then with via OpenCV I don't always get the same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carried out a test with 12500 images and we have around 500 different predictions.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35</a:t>
            </a:fld>
            <a:endParaRPr lang="es-ES_tradnl"/>
          </a:p>
        </p:txBody>
      </p:sp>
    </p:spTree>
    <p:extLst>
      <p:ext uri="{BB962C8B-B14F-4D97-AF65-F5344CB8AC3E}">
        <p14:creationId xmlns:p14="http://schemas.microsoft.com/office/powerpoint/2010/main" val="4205410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only makes 3% prediction differences, but if you take a complex pipeline, where we chain algorithms with different AIs. 3% will propagate thought the pipeline, so at the end the prediction rate becomes very low.</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36</a:t>
            </a:fld>
            <a:endParaRPr lang="es-ES_tradnl"/>
          </a:p>
        </p:txBody>
      </p:sp>
    </p:spTree>
    <p:extLst>
      <p:ext uri="{BB962C8B-B14F-4D97-AF65-F5344CB8AC3E}">
        <p14:creationId xmlns:p14="http://schemas.microsoft.com/office/powerpoint/2010/main" val="21864275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37</a:t>
            </a:fld>
            <a:endParaRPr lang="es-ES_tradnl"/>
          </a:p>
        </p:txBody>
      </p:sp>
    </p:spTree>
    <p:extLst>
      <p:ext uri="{BB962C8B-B14F-4D97-AF65-F5344CB8AC3E}">
        <p14:creationId xmlns:p14="http://schemas.microsoft.com/office/powerpoint/2010/main" val="27024457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b="0" i="0" dirty="0">
                <a:solidFill>
                  <a:srgbClr val="000000"/>
                </a:solidFill>
                <a:effectLst/>
                <a:latin typeface="Calibri" panose="020F0502020204030204" pitchFamily="34" charset="0"/>
              </a:rPr>
              <a:t>Changement de paradigme : compétences, projets, etc.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42</a:t>
            </a:fld>
            <a:endParaRPr lang="es-ES_tradnl"/>
          </a:p>
        </p:txBody>
      </p:sp>
    </p:spTree>
    <p:extLst>
      <p:ext uri="{BB962C8B-B14F-4D97-AF65-F5344CB8AC3E}">
        <p14:creationId xmlns:p14="http://schemas.microsoft.com/office/powerpoint/2010/main" val="32117237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the past, we used to talk about project as “model centric”, because we weren't sure we could make an appropriate AI.</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most of the points on the AI ​​side: at least for our needs at AXA France, already have viable solutions. We know that we will be able to create an AI for our use cases.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 the other hand, the heart of the problem, really the thing that makes a project feasible or not: it is the data. If we have good data, of good quality, inputs and answers, a lot, that will really be game changer to the success of your project. The data is your treasure that will make the difference.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43</a:t>
            </a:fld>
            <a:endParaRPr lang="es-ES_tradnl"/>
          </a:p>
        </p:txBody>
      </p:sp>
    </p:spTree>
    <p:extLst>
      <p:ext uri="{BB962C8B-B14F-4D97-AF65-F5344CB8AC3E}">
        <p14:creationId xmlns:p14="http://schemas.microsoft.com/office/powerpoint/2010/main" val="29729823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52</a:t>
            </a:fld>
            <a:endParaRPr lang="es-ES_tradnl"/>
          </a:p>
        </p:txBody>
      </p:sp>
    </p:spTree>
    <p:extLst>
      <p:ext uri="{BB962C8B-B14F-4D97-AF65-F5344CB8AC3E}">
        <p14:creationId xmlns:p14="http://schemas.microsoft.com/office/powerpoint/2010/main" val="2572671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Before starting the demo. Imagine that we have 20,000 files available. We will use 17,000 files for training the model. Then we will keep 3000 files aside for validation, to test our model on data it has never seen. This validation DATASET will also be used to test our production environments.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65</a:t>
            </a:fld>
            <a:endParaRPr lang="es-ES_tradnl"/>
          </a:p>
        </p:txBody>
      </p:sp>
    </p:spTree>
    <p:extLst>
      <p:ext uri="{BB962C8B-B14F-4D97-AF65-F5344CB8AC3E}">
        <p14:creationId xmlns:p14="http://schemas.microsoft.com/office/powerpoint/2010/main" val="1500425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Here is a functional example of a mail classification</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your information, all images you see here with a small text below are generated by an artificial intelligence algorithm.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a:t>
            </a:fld>
            <a:endParaRPr lang="es-ES_tradnl"/>
          </a:p>
        </p:txBody>
      </p:sp>
    </p:spTree>
    <p:extLst>
      <p:ext uri="{BB962C8B-B14F-4D97-AF65-F5344CB8AC3E}">
        <p14:creationId xmlns:p14="http://schemas.microsoft.com/office/powerpoint/2010/main" val="13678799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69</a:t>
            </a:fld>
            <a:endParaRPr lang="es-ES_tradnl"/>
          </a:p>
        </p:txBody>
      </p:sp>
    </p:spTree>
    <p:extLst>
      <p:ext uri="{BB962C8B-B14F-4D97-AF65-F5344CB8AC3E}">
        <p14:creationId xmlns:p14="http://schemas.microsoft.com/office/powerpoint/2010/main" val="9860860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Before starting the demo. Imagine that we have 20,000 files available. We will use 17,000 files for training the model. Then we will keep 3000 files aside for validation, to test our model on data it has never seen. This validation DATASET will also be used to test our production environments.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74</a:t>
            </a:fld>
            <a:endParaRPr lang="es-ES_tradnl"/>
          </a:p>
        </p:txBody>
      </p:sp>
    </p:spTree>
    <p:extLst>
      <p:ext uri="{BB962C8B-B14F-4D97-AF65-F5344CB8AC3E}">
        <p14:creationId xmlns:p14="http://schemas.microsoft.com/office/powerpoint/2010/main" val="33537157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75</a:t>
            </a:fld>
            <a:endParaRPr lang="es-ES_tradnl"/>
          </a:p>
        </p:txBody>
      </p:sp>
    </p:spTree>
    <p:extLst>
      <p:ext uri="{BB962C8B-B14F-4D97-AF65-F5344CB8AC3E}">
        <p14:creationId xmlns:p14="http://schemas.microsoft.com/office/powerpoint/2010/main" val="5408940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Before starting the demo. Imagine that we have 20,000 files available. We will use 17,000 files for training the model. Then we will keep 3000 files aside for validation, to test our model on data it has never seen. This validation DATASET will also be used to test our production environments.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77</a:t>
            </a:fld>
            <a:endParaRPr lang="es-ES_tradnl"/>
          </a:p>
        </p:txBody>
      </p:sp>
    </p:spTree>
    <p:extLst>
      <p:ext uri="{BB962C8B-B14F-4D97-AF65-F5344CB8AC3E}">
        <p14:creationId xmlns:p14="http://schemas.microsoft.com/office/powerpoint/2010/main" val="9176237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MLOPS is not centered on tools, however thanks to our projects, we have been able to set up tools and open source them. It is a pleasure to share them with you.</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daily clean allows us to automatically shut down Kubernetes environment.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Ecotag allows us to make labelling and comply with GDPR rules.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ml-cli is our integration test tool.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95</a:t>
            </a:fld>
            <a:endParaRPr lang="es-ES_tradnl"/>
          </a:p>
        </p:txBody>
      </p:sp>
    </p:spTree>
    <p:extLst>
      <p:ext uri="{BB962C8B-B14F-4D97-AF65-F5344CB8AC3E}">
        <p14:creationId xmlns:p14="http://schemas.microsoft.com/office/powerpoint/2010/main" val="9140966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conclude, MLOPS is above all a culture of sharing.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we have projects that are at the top of the top of the complexity and if we do not put everything in place to help experts to work together.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understand that the problem of one is the problem of the other.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It can't work.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 production ready project should also be a final focus.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key to success comes in this sharing and working together.</a:t>
            </a: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Comprendre</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le droit à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l’erreur</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Dur avec le code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doux</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avec les gens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96</a:t>
            </a:fld>
            <a:endParaRPr lang="es-ES_tradnl"/>
          </a:p>
        </p:txBody>
      </p:sp>
    </p:spTree>
    <p:extLst>
      <p:ext uri="{BB962C8B-B14F-4D97-AF65-F5344CB8AC3E}">
        <p14:creationId xmlns:p14="http://schemas.microsoft.com/office/powerpoint/2010/main" val="41322297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conclude, MLOPS is above all a culture of sharing.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we have projects that are at the top of the top of the complexity and if we do not put everything in place to help experts to work together.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understand that the problem of one is the problem of the other.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It can't work.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 production ready project should also be a final focus.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key to success comes in this sharing and working together.</a:t>
            </a: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Comprendre</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le droit à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l’erreur</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Dur avec le code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doux</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avec les gens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97</a:t>
            </a:fld>
            <a:endParaRPr lang="es-ES_tradnl"/>
          </a:p>
        </p:txBody>
      </p:sp>
    </p:spTree>
    <p:extLst>
      <p:ext uri="{BB962C8B-B14F-4D97-AF65-F5344CB8AC3E}">
        <p14:creationId xmlns:p14="http://schemas.microsoft.com/office/powerpoint/2010/main" val="2021316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a:t>
            </a:fld>
            <a:endParaRPr lang="es-ES_tradnl"/>
          </a:p>
        </p:txBody>
      </p:sp>
    </p:spTree>
    <p:extLst>
      <p:ext uri="{BB962C8B-B14F-4D97-AF65-F5344CB8AC3E}">
        <p14:creationId xmlns:p14="http://schemas.microsoft.com/office/powerpoint/2010/main" val="1531898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a:t>
            </a:fld>
            <a:endParaRPr lang="es-ES_tradnl"/>
          </a:p>
        </p:txBody>
      </p:sp>
    </p:spTree>
    <p:extLst>
      <p:ext uri="{BB962C8B-B14F-4D97-AF65-F5344CB8AC3E}">
        <p14:creationId xmlns:p14="http://schemas.microsoft.com/office/powerpoint/2010/main" val="804272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One of the subsets of artificial intelligence is machine learning and one of the subsets of machine learning is deep learning.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a:t>
            </a:fld>
            <a:endParaRPr lang="es-ES_tradnl"/>
          </a:p>
        </p:txBody>
      </p:sp>
    </p:spTree>
    <p:extLst>
      <p:ext uri="{BB962C8B-B14F-4D97-AF65-F5344CB8AC3E}">
        <p14:creationId xmlns:p14="http://schemas.microsoft.com/office/powerpoint/2010/main" val="138927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will often hear about structured data usually being represented by an Excel file. In general, for this kind of problem where there is a limited number of inputs/outputs. We will use simple machine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a:t>
            </a:fld>
            <a:endParaRPr lang="es-ES_tradnl"/>
          </a:p>
        </p:txBody>
      </p:sp>
    </p:spTree>
    <p:extLst>
      <p:ext uri="{BB962C8B-B14F-4D97-AF65-F5344CB8AC3E}">
        <p14:creationId xmlns:p14="http://schemas.microsoft.com/office/powerpoint/2010/main" val="1063020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When we have data like: sounds, images, videos. The number of possible inputs/outputs is generally higher. Consequently, we will generally use Deep learning algorithms which use neural networks.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a:t>
            </a:fld>
            <a:endParaRPr lang="es-ES_tradnl"/>
          </a:p>
        </p:txBody>
      </p:sp>
    </p:spTree>
    <p:extLst>
      <p:ext uri="{BB962C8B-B14F-4D97-AF65-F5344CB8AC3E}">
        <p14:creationId xmlns:p14="http://schemas.microsoft.com/office/powerpoint/2010/main" val="2425520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11/04/2024</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11/04/2024</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DEEA75BF-407D-44B4-AB9B-21F45D05F11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11/04/2024</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310317F4-AF15-4189-985D-33C24B060D36}"/>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2185962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6C9BEA-362C-C1EB-C5ED-06FEA04AB7B2}"/>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27F14AE2-FB2A-FAB1-5B72-3CDF62C19B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4F4642C3-7C38-14FE-0008-2B7AEFC6B8F5}"/>
              </a:ext>
            </a:extLst>
          </p:cNvPr>
          <p:cNvSpPr>
            <a:spLocks noGrp="1"/>
          </p:cNvSpPr>
          <p:nvPr>
            <p:ph type="dt" sz="half" idx="10"/>
          </p:nvPr>
        </p:nvSpPr>
        <p:spPr/>
        <p:txBody>
          <a:bodyPr/>
          <a:lstStyle/>
          <a:p>
            <a:fld id="{BD5AE6E3-DA36-42D0-89EA-233E7923E695}" type="datetimeFigureOut">
              <a:rPr lang="fr-FR" smtClean="0"/>
              <a:t>11/04/2024</a:t>
            </a:fld>
            <a:endParaRPr lang="fr-FR"/>
          </a:p>
        </p:txBody>
      </p:sp>
      <p:sp>
        <p:nvSpPr>
          <p:cNvPr id="5" name="Espace réservé du pied de page 4">
            <a:extLst>
              <a:ext uri="{FF2B5EF4-FFF2-40B4-BE49-F238E27FC236}">
                <a16:creationId xmlns:a16="http://schemas.microsoft.com/office/drawing/2014/main" id="{9F000834-00A7-7811-7C28-23CA49C1FEB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F29944F-2BB4-FFBB-AF09-3FE870B991A0}"/>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2389462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6F3D35-085F-6284-84F6-D62C4DDC7D72}"/>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34E3A65-7F9A-AEA1-F9D7-B4DE0FCA667C}"/>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D8244BB-9510-3724-5651-0A9AEC8BB4F0}"/>
              </a:ext>
            </a:extLst>
          </p:cNvPr>
          <p:cNvSpPr>
            <a:spLocks noGrp="1"/>
          </p:cNvSpPr>
          <p:nvPr>
            <p:ph type="dt" sz="half" idx="10"/>
          </p:nvPr>
        </p:nvSpPr>
        <p:spPr/>
        <p:txBody>
          <a:bodyPr/>
          <a:lstStyle/>
          <a:p>
            <a:fld id="{BD5AE6E3-DA36-42D0-89EA-233E7923E695}" type="datetimeFigureOut">
              <a:rPr lang="fr-FR" smtClean="0"/>
              <a:t>11/04/2024</a:t>
            </a:fld>
            <a:endParaRPr lang="fr-FR"/>
          </a:p>
        </p:txBody>
      </p:sp>
      <p:sp>
        <p:nvSpPr>
          <p:cNvPr id="5" name="Espace réservé du pied de page 4">
            <a:extLst>
              <a:ext uri="{FF2B5EF4-FFF2-40B4-BE49-F238E27FC236}">
                <a16:creationId xmlns:a16="http://schemas.microsoft.com/office/drawing/2014/main" id="{925A41A6-2996-2972-1BAA-487599F8AB0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C0D37BD-8E74-1AFB-4DE2-336E5A8E5997}"/>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2272414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18F02D-0CF4-770B-CFC1-B40BE6F4EB20}"/>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A0556ADB-CCBA-05FE-62CB-88E96521BD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83162574-07F2-6063-8D80-23777F216240}"/>
              </a:ext>
            </a:extLst>
          </p:cNvPr>
          <p:cNvSpPr>
            <a:spLocks noGrp="1"/>
          </p:cNvSpPr>
          <p:nvPr>
            <p:ph type="dt" sz="half" idx="10"/>
          </p:nvPr>
        </p:nvSpPr>
        <p:spPr/>
        <p:txBody>
          <a:bodyPr/>
          <a:lstStyle/>
          <a:p>
            <a:fld id="{BD5AE6E3-DA36-42D0-89EA-233E7923E695}" type="datetimeFigureOut">
              <a:rPr lang="fr-FR" smtClean="0"/>
              <a:t>11/04/2024</a:t>
            </a:fld>
            <a:endParaRPr lang="fr-FR"/>
          </a:p>
        </p:txBody>
      </p:sp>
      <p:sp>
        <p:nvSpPr>
          <p:cNvPr id="5" name="Espace réservé du pied de page 4">
            <a:extLst>
              <a:ext uri="{FF2B5EF4-FFF2-40B4-BE49-F238E27FC236}">
                <a16:creationId xmlns:a16="http://schemas.microsoft.com/office/drawing/2014/main" id="{30CFCD01-2FAC-DFD7-6B4E-557AA32CDC5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AE6966D-1A26-9F50-BA6D-BBB247DFEEC7}"/>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5572472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76F0AC-1399-FC50-EC0D-74CBF20FE0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A7BA71F-8147-DD77-E5F4-19B526C4EFC8}"/>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885E3E18-47AB-739D-AFFD-FF599A095C2F}"/>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FE5CFE43-AFE2-980C-96D3-96F6ECCCF7D8}"/>
              </a:ext>
            </a:extLst>
          </p:cNvPr>
          <p:cNvSpPr>
            <a:spLocks noGrp="1"/>
          </p:cNvSpPr>
          <p:nvPr>
            <p:ph type="dt" sz="half" idx="10"/>
          </p:nvPr>
        </p:nvSpPr>
        <p:spPr/>
        <p:txBody>
          <a:bodyPr/>
          <a:lstStyle/>
          <a:p>
            <a:fld id="{BD5AE6E3-DA36-42D0-89EA-233E7923E695}" type="datetimeFigureOut">
              <a:rPr lang="fr-FR" smtClean="0"/>
              <a:t>11/04/2024</a:t>
            </a:fld>
            <a:endParaRPr lang="fr-FR"/>
          </a:p>
        </p:txBody>
      </p:sp>
      <p:sp>
        <p:nvSpPr>
          <p:cNvPr id="6" name="Espace réservé du pied de page 5">
            <a:extLst>
              <a:ext uri="{FF2B5EF4-FFF2-40B4-BE49-F238E27FC236}">
                <a16:creationId xmlns:a16="http://schemas.microsoft.com/office/drawing/2014/main" id="{706EC763-E605-E31C-45DB-B3F22594C63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5D399C8-BFC3-F9F4-99F3-446A205EBB68}"/>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1507826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1BD2B4-35DE-074D-7305-BEBCC30F7CD7}"/>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FF3D968E-7851-1F52-9F76-B5FCEF3766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870B94D8-8823-10E3-A9FD-BFB7E1DBDE41}"/>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3C0C324C-9203-B11C-25BC-32B33F3336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4DF6E6A-37E1-3B55-627D-3B877131A35B}"/>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6D400DD9-47E9-F6DA-DBF3-E6BB5A87ABBB}"/>
              </a:ext>
            </a:extLst>
          </p:cNvPr>
          <p:cNvSpPr>
            <a:spLocks noGrp="1"/>
          </p:cNvSpPr>
          <p:nvPr>
            <p:ph type="dt" sz="half" idx="10"/>
          </p:nvPr>
        </p:nvSpPr>
        <p:spPr/>
        <p:txBody>
          <a:bodyPr/>
          <a:lstStyle/>
          <a:p>
            <a:fld id="{BD5AE6E3-DA36-42D0-89EA-233E7923E695}" type="datetimeFigureOut">
              <a:rPr lang="fr-FR" smtClean="0"/>
              <a:t>11/04/2024</a:t>
            </a:fld>
            <a:endParaRPr lang="fr-FR"/>
          </a:p>
        </p:txBody>
      </p:sp>
      <p:sp>
        <p:nvSpPr>
          <p:cNvPr id="8" name="Espace réservé du pied de page 7">
            <a:extLst>
              <a:ext uri="{FF2B5EF4-FFF2-40B4-BE49-F238E27FC236}">
                <a16:creationId xmlns:a16="http://schemas.microsoft.com/office/drawing/2014/main" id="{188172DD-600B-D868-385C-37C094D2BAEB}"/>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93DED3AA-4714-D183-9650-DE3D0A8045B6}"/>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15734152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1B4C7-AAFC-ADB1-7596-9A398215D2F6}"/>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9CF13BEC-253A-0903-6124-15D8DBB51AC0}"/>
              </a:ext>
            </a:extLst>
          </p:cNvPr>
          <p:cNvSpPr>
            <a:spLocks noGrp="1"/>
          </p:cNvSpPr>
          <p:nvPr>
            <p:ph type="dt" sz="half" idx="10"/>
          </p:nvPr>
        </p:nvSpPr>
        <p:spPr/>
        <p:txBody>
          <a:bodyPr/>
          <a:lstStyle/>
          <a:p>
            <a:fld id="{BD5AE6E3-DA36-42D0-89EA-233E7923E695}" type="datetimeFigureOut">
              <a:rPr lang="fr-FR" smtClean="0"/>
              <a:t>11/04/2024</a:t>
            </a:fld>
            <a:endParaRPr lang="fr-FR"/>
          </a:p>
        </p:txBody>
      </p:sp>
      <p:sp>
        <p:nvSpPr>
          <p:cNvPr id="4" name="Espace réservé du pied de page 3">
            <a:extLst>
              <a:ext uri="{FF2B5EF4-FFF2-40B4-BE49-F238E27FC236}">
                <a16:creationId xmlns:a16="http://schemas.microsoft.com/office/drawing/2014/main" id="{B60CFB59-CBBC-7525-0B27-8F9DEF903044}"/>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E5176A51-DBD1-8F9F-FCB4-0E5D4E6E63F3}"/>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3085608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2E3F91F-7777-FA5D-3E22-2E6B4DD92ADE}"/>
              </a:ext>
            </a:extLst>
          </p:cNvPr>
          <p:cNvSpPr>
            <a:spLocks noGrp="1"/>
          </p:cNvSpPr>
          <p:nvPr>
            <p:ph type="dt" sz="half" idx="10"/>
          </p:nvPr>
        </p:nvSpPr>
        <p:spPr/>
        <p:txBody>
          <a:bodyPr/>
          <a:lstStyle/>
          <a:p>
            <a:fld id="{BD5AE6E3-DA36-42D0-89EA-233E7923E695}" type="datetimeFigureOut">
              <a:rPr lang="fr-FR" smtClean="0"/>
              <a:t>11/04/2024</a:t>
            </a:fld>
            <a:endParaRPr lang="fr-FR"/>
          </a:p>
        </p:txBody>
      </p:sp>
      <p:sp>
        <p:nvSpPr>
          <p:cNvPr id="3" name="Espace réservé du pied de page 2">
            <a:extLst>
              <a:ext uri="{FF2B5EF4-FFF2-40B4-BE49-F238E27FC236}">
                <a16:creationId xmlns:a16="http://schemas.microsoft.com/office/drawing/2014/main" id="{FD646B22-C5C3-B2FE-EC4B-F504BF7FA1B4}"/>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460090D4-5BDA-3ACC-2165-C8F1B8AD4CC1}"/>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367789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BB7AB0-DF78-EA99-95B0-D371D0A5214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0252DDD5-3900-0D4E-0DAA-643649E762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00CB9EA5-114E-DD14-7D3A-B46A9DC3DE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8B3C2804-E3F3-E7D6-E994-6A982FB13281}"/>
              </a:ext>
            </a:extLst>
          </p:cNvPr>
          <p:cNvSpPr>
            <a:spLocks noGrp="1"/>
          </p:cNvSpPr>
          <p:nvPr>
            <p:ph type="dt" sz="half" idx="10"/>
          </p:nvPr>
        </p:nvSpPr>
        <p:spPr/>
        <p:txBody>
          <a:bodyPr/>
          <a:lstStyle/>
          <a:p>
            <a:fld id="{BD5AE6E3-DA36-42D0-89EA-233E7923E695}" type="datetimeFigureOut">
              <a:rPr lang="fr-FR" smtClean="0"/>
              <a:t>11/04/2024</a:t>
            </a:fld>
            <a:endParaRPr lang="fr-FR"/>
          </a:p>
        </p:txBody>
      </p:sp>
      <p:sp>
        <p:nvSpPr>
          <p:cNvPr id="6" name="Espace réservé du pied de page 5">
            <a:extLst>
              <a:ext uri="{FF2B5EF4-FFF2-40B4-BE49-F238E27FC236}">
                <a16:creationId xmlns:a16="http://schemas.microsoft.com/office/drawing/2014/main" id="{D4C13200-7A0E-1822-F6B8-0E28F369BCCB}"/>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74FAFF82-683B-6992-97CE-FFAECF841799}"/>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3235490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11/04/2024</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DDE142-EC57-03D9-9B89-FDDF04F84379}"/>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AB70BBB2-6A26-83F9-BD22-E6AE501895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4B706EBB-7230-8F0B-7827-2E337EDA5E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F2247B8A-E2A8-6019-A18F-4A7EA6D0B543}"/>
              </a:ext>
            </a:extLst>
          </p:cNvPr>
          <p:cNvSpPr>
            <a:spLocks noGrp="1"/>
          </p:cNvSpPr>
          <p:nvPr>
            <p:ph type="dt" sz="half" idx="10"/>
          </p:nvPr>
        </p:nvSpPr>
        <p:spPr/>
        <p:txBody>
          <a:bodyPr/>
          <a:lstStyle/>
          <a:p>
            <a:fld id="{BD5AE6E3-DA36-42D0-89EA-233E7923E695}" type="datetimeFigureOut">
              <a:rPr lang="fr-FR" smtClean="0"/>
              <a:t>11/04/2024</a:t>
            </a:fld>
            <a:endParaRPr lang="fr-FR"/>
          </a:p>
        </p:txBody>
      </p:sp>
      <p:sp>
        <p:nvSpPr>
          <p:cNvPr id="6" name="Espace réservé du pied de page 5">
            <a:extLst>
              <a:ext uri="{FF2B5EF4-FFF2-40B4-BE49-F238E27FC236}">
                <a16:creationId xmlns:a16="http://schemas.microsoft.com/office/drawing/2014/main" id="{E8C852D6-0A21-4535-47BA-925BA72CD6C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4C25FEE-0446-E9C3-4EE6-4FADB08F558C}"/>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19210884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3C5B7E-74C4-D29B-449A-D9592AA89D7D}"/>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5C9C47B4-C314-5884-214D-05FBEC6F8F24}"/>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CE846B6-D8A4-590B-5FA4-22B6B70FFFDC}"/>
              </a:ext>
            </a:extLst>
          </p:cNvPr>
          <p:cNvSpPr>
            <a:spLocks noGrp="1"/>
          </p:cNvSpPr>
          <p:nvPr>
            <p:ph type="dt" sz="half" idx="10"/>
          </p:nvPr>
        </p:nvSpPr>
        <p:spPr/>
        <p:txBody>
          <a:bodyPr/>
          <a:lstStyle/>
          <a:p>
            <a:fld id="{BD5AE6E3-DA36-42D0-89EA-233E7923E695}" type="datetimeFigureOut">
              <a:rPr lang="fr-FR" smtClean="0"/>
              <a:t>11/04/2024</a:t>
            </a:fld>
            <a:endParaRPr lang="fr-FR"/>
          </a:p>
        </p:txBody>
      </p:sp>
      <p:sp>
        <p:nvSpPr>
          <p:cNvPr id="5" name="Espace réservé du pied de page 4">
            <a:extLst>
              <a:ext uri="{FF2B5EF4-FFF2-40B4-BE49-F238E27FC236}">
                <a16:creationId xmlns:a16="http://schemas.microsoft.com/office/drawing/2014/main" id="{56347CAA-D6D2-4559-38B9-5E267A4BD27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F3A9384-BEBA-BF6C-F1CA-6B0630520745}"/>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12583320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272819E2-6B09-4ECE-C092-EBEB8D70D1C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1ED059B4-B21E-4754-09C0-2F2211A8DB52}"/>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04ABD17-D91C-430E-53C5-8B49EC51E2F3}"/>
              </a:ext>
            </a:extLst>
          </p:cNvPr>
          <p:cNvSpPr>
            <a:spLocks noGrp="1"/>
          </p:cNvSpPr>
          <p:nvPr>
            <p:ph type="dt" sz="half" idx="10"/>
          </p:nvPr>
        </p:nvSpPr>
        <p:spPr/>
        <p:txBody>
          <a:bodyPr/>
          <a:lstStyle/>
          <a:p>
            <a:fld id="{BD5AE6E3-DA36-42D0-89EA-233E7923E695}" type="datetimeFigureOut">
              <a:rPr lang="fr-FR" smtClean="0"/>
              <a:t>11/04/2024</a:t>
            </a:fld>
            <a:endParaRPr lang="fr-FR"/>
          </a:p>
        </p:txBody>
      </p:sp>
      <p:sp>
        <p:nvSpPr>
          <p:cNvPr id="5" name="Espace réservé du pied de page 4">
            <a:extLst>
              <a:ext uri="{FF2B5EF4-FFF2-40B4-BE49-F238E27FC236}">
                <a16:creationId xmlns:a16="http://schemas.microsoft.com/office/drawing/2014/main" id="{9A7CFCA9-D9B2-860B-BA1B-CB8CE722D62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D4B7198-0016-32A7-2C00-36FA5164B894}"/>
              </a:ext>
            </a:extLst>
          </p:cNvPr>
          <p:cNvSpPr>
            <a:spLocks noGrp="1"/>
          </p:cNvSpPr>
          <p:nvPr>
            <p:ph type="sldNum" sz="quarter" idx="12"/>
          </p:nvPr>
        </p:nvSpPr>
        <p:spPr/>
        <p:txBody>
          <a:bodyPr/>
          <a:lstStyle/>
          <a:p>
            <a:fld id="{7D0B696C-91DE-4E95-BE05-D059D19FC233}" type="slidenum">
              <a:rPr lang="fr-FR" smtClean="0"/>
              <a:t>‹N°›</a:t>
            </a:fld>
            <a:endParaRPr lang="fr-FR"/>
          </a:p>
        </p:txBody>
      </p:sp>
    </p:spTree>
    <p:extLst>
      <p:ext uri="{BB962C8B-B14F-4D97-AF65-F5344CB8AC3E}">
        <p14:creationId xmlns:p14="http://schemas.microsoft.com/office/powerpoint/2010/main" val="1103120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11/04/2024</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2FACA4CF-F5D5-48C6-80C2-7ACF3A9FB7C4}"/>
              </a:ext>
            </a:extLst>
          </p:cNvPr>
          <p:cNvSpPr>
            <a:spLocks noGrp="1"/>
          </p:cNvSpPr>
          <p:nvPr>
            <p:ph idx="13"/>
          </p:nvPr>
        </p:nvSpPr>
        <p:spPr>
          <a:xfrm>
            <a:off x="0" y="606829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11/04/2024</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D9F9463F-D8D7-4C27-874E-44F4CAB4E9C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11/04/2024</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10" name="Content Placeholder 2">
            <a:extLst>
              <a:ext uri="{FF2B5EF4-FFF2-40B4-BE49-F238E27FC236}">
                <a16:creationId xmlns:a16="http://schemas.microsoft.com/office/drawing/2014/main" id="{FD825BBE-6589-4ABC-B161-FC0511DE205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11/04/2024</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6" name="Content Placeholder 2">
            <a:extLst>
              <a:ext uri="{FF2B5EF4-FFF2-40B4-BE49-F238E27FC236}">
                <a16:creationId xmlns:a16="http://schemas.microsoft.com/office/drawing/2014/main" id="{3D5617C6-6A69-4549-9250-15C8C6120C3D}"/>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11/04/2024</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5" name="Content Placeholder 2">
            <a:extLst>
              <a:ext uri="{FF2B5EF4-FFF2-40B4-BE49-F238E27FC236}">
                <a16:creationId xmlns:a16="http://schemas.microsoft.com/office/drawing/2014/main" id="{0C37F8E5-401D-4F64-AC19-B10F8EE78522}"/>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11/04/2024</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305A46F6-D1FA-4BD0-A296-9A479897B4A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11/04/2024</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68D93CC4-7FC0-400A-A0A6-68EA3514600C}"/>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11/04/2024</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TextBox 7">
            <a:extLst>
              <a:ext uri="{FF2B5EF4-FFF2-40B4-BE49-F238E27FC236}">
                <a16:creationId xmlns:a16="http://schemas.microsoft.com/office/drawing/2014/main" id="{F2D484D0-E93D-3B4C-B946-B317F29E3332}"/>
              </a:ext>
            </a:extLst>
          </p:cNvPr>
          <p:cNvSpPr txBox="1"/>
          <p:nvPr userDrawn="1">
            <p:extLst>
              <p:ext uri="{1162E1C5-73C7-4A58-AE30-91384D911F3F}">
                <p184:classification xmlns:p184="http://schemas.microsoft.com/office/powerpoint/2018/4/main" val="ftr"/>
              </p:ext>
            </p:extLst>
          </p:nvPr>
        </p:nvSpPr>
        <p:spPr>
          <a:xfrm>
            <a:off x="5801487" y="6705600"/>
            <a:ext cx="433388" cy="152400"/>
          </a:xfrm>
          <a:prstGeom prst="rect">
            <a:avLst/>
          </a:prstGeom>
        </p:spPr>
        <p:txBody>
          <a:bodyPr horzOverflow="overflow" lIns="0" tIns="0" rIns="0" bIns="0">
            <a:spAutoFit/>
          </a:bodyPr>
          <a:lstStyle/>
          <a:p>
            <a:pPr algn="ctr"/>
            <a:r>
              <a:rPr lang="en-GB" sz="1000">
                <a:solidFill>
                  <a:srgbClr val="000000"/>
                </a:solidFill>
                <a:latin typeface="Calibri" panose="020F0502020204030204" pitchFamily="34" charset="0"/>
                <a:cs typeface="Calibri" panose="020F0502020204030204" pitchFamily="34" charset="0"/>
              </a:rPr>
              <a:t>Internal</a:t>
            </a:r>
          </a:p>
        </p:txBody>
      </p:sp>
      <p:sp>
        <p:nvSpPr>
          <p:cNvPr id="7" name="MSIPCMContentMarking" descr="{&quot;HashCode&quot;:-496329073,&quot;Placement&quot;:&quot;Footer&quot;,&quot;Top&quot;:507.1359,&quot;Left&quot;:0.0,&quot;SlideWidth&quot;:960,&quot;SlideHeight&quot;:540}">
            <a:extLst>
              <a:ext uri="{FF2B5EF4-FFF2-40B4-BE49-F238E27FC236}">
                <a16:creationId xmlns:a16="http://schemas.microsoft.com/office/drawing/2014/main" id="{B69883B0-77FA-47F9-B4C1-41CBD9B28E2F}"/>
              </a:ext>
            </a:extLst>
          </p:cNvPr>
          <p:cNvSpPr txBox="1"/>
          <p:nvPr userDrawn="1"/>
        </p:nvSpPr>
        <p:spPr>
          <a:xfrm>
            <a:off x="0" y="6440626"/>
            <a:ext cx="1394988" cy="417374"/>
          </a:xfrm>
          <a:prstGeom prst="rect">
            <a:avLst/>
          </a:prstGeom>
          <a:noFill/>
        </p:spPr>
        <p:txBody>
          <a:bodyPr vert="horz" wrap="square" lIns="0" tIns="0" rIns="0" bIns="0" rtlCol="0" anchor="ctr" anchorCtr="1">
            <a:spAutoFit/>
          </a:bodyPr>
          <a:lstStyle/>
          <a:p>
            <a:pPr algn="l">
              <a:spcBef>
                <a:spcPts val="0"/>
              </a:spcBef>
              <a:spcAft>
                <a:spcPts val="0"/>
              </a:spcAft>
            </a:pPr>
            <a:r>
              <a:rPr lang="fr-FR" sz="1000">
                <a:solidFill>
                  <a:srgbClr val="000000"/>
                </a:solidFill>
                <a:latin typeface="Calibri" panose="020F0502020204030204" pitchFamily="34" charset="0"/>
              </a:rPr>
              <a:t>
 Classification : Public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E4AE00E-7043-53C9-3B57-8F1953FDC3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252FB015-CDDC-421D-513A-E1C600D626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9C5EA39-8955-E15D-7C9C-F59346C959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5AE6E3-DA36-42D0-89EA-233E7923E695}" type="datetimeFigureOut">
              <a:rPr lang="fr-FR" smtClean="0"/>
              <a:t>11/04/2024</a:t>
            </a:fld>
            <a:endParaRPr lang="fr-FR"/>
          </a:p>
        </p:txBody>
      </p:sp>
      <p:sp>
        <p:nvSpPr>
          <p:cNvPr id="5" name="Espace réservé du pied de page 4">
            <a:extLst>
              <a:ext uri="{FF2B5EF4-FFF2-40B4-BE49-F238E27FC236}">
                <a16:creationId xmlns:a16="http://schemas.microsoft.com/office/drawing/2014/main" id="{25D455F4-8F9C-7DA8-D78D-D272CFFCFA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BA323E7A-4A7E-754B-F9CD-DEED70FADA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0B696C-91DE-4E95-BE05-D059D19FC233}" type="slidenum">
              <a:rPr lang="fr-FR" smtClean="0"/>
              <a:t>‹N°›</a:t>
            </a:fld>
            <a:endParaRPr lang="fr-FR"/>
          </a:p>
        </p:txBody>
      </p:sp>
    </p:spTree>
    <p:extLst>
      <p:ext uri="{BB962C8B-B14F-4D97-AF65-F5344CB8AC3E}">
        <p14:creationId xmlns:p14="http://schemas.microsoft.com/office/powerpoint/2010/main" val="40606093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kaggle.com/c/dogs-vs-cat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proceedings.neurips.cc/paper/2015/file/86df7dcfd896fcaf2674f757a2463eba-Paper.pdf"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notesSlide" Target="../notesSlides/notesSlide27.xml"/><Relationship Id="rId16"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notesSlide" Target="../notesSlides/notesSlide34.xml"/><Relationship Id="rId16"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github.com/guillaume-chervet/MLOpsPython"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2.gif"/></Relationships>
</file>

<file path=ppt/slides/_rels/slide4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 Id="rId6" Type="http://schemas.openxmlformats.org/officeDocument/2006/relationships/image" Target="../media/image50.png"/><Relationship Id="rId5" Type="http://schemas.openxmlformats.org/officeDocument/2006/relationships/image" Target="../media/image49.jpg"/><Relationship Id="rId4" Type="http://schemas.openxmlformats.org/officeDocument/2006/relationships/image" Target="../media/image4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hyperlink" Target="https://stackoverflow.com/questions/41908379/keras-plot-training-validation-and-test-set-accuracy" TargetMode="External"/><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hyperlink" Target="https://stackoverflow.com/questions/41908379/keras-plot-training-validation-and-test-set-accuracy" TargetMode="External"/><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hyperlink" Target="https://fr.wikipedia.org/wiki/Faux_n%C3%A9gatifs"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hyperlink" Target="https://fr.wikipedia.org/wiki/Faux_n%C3%A9gatifs"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hyperlink" Target="https://github.com/AxaFrance/dailyclean" TargetMode="External"/><Relationship Id="rId7"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hyperlink" Target="https://github.com/AxaFrance/slight-capture" TargetMode="External"/><Relationship Id="rId5" Type="http://schemas.openxmlformats.org/officeDocument/2006/relationships/hyperlink" Target="https://github.com/AxaFrance/slimfaas" TargetMode="External"/><Relationship Id="rId4" Type="http://schemas.openxmlformats.org/officeDocument/2006/relationships/hyperlink" Target="https://github.com/AxaFrance/ecotag"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hyperlink" Target="https://www.youtube.com/watch?v=QFOdB9GPf_Y&amp;list=PL8EMdIH6Mzxw5mVb0hz4n7xeIa5aloVmC"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DF9411-EA7D-4D4E-A03E-C99257532632}"/>
              </a:ext>
            </a:extLst>
          </p:cNvPr>
          <p:cNvSpPr txBox="1"/>
          <p:nvPr/>
        </p:nvSpPr>
        <p:spPr>
          <a:xfrm>
            <a:off x="3175000" y="248405"/>
            <a:ext cx="8883649" cy="2585323"/>
          </a:xfrm>
          <a:prstGeom prst="rect">
            <a:avLst/>
          </a:prstGeom>
          <a:noFill/>
        </p:spPr>
        <p:txBody>
          <a:bodyPr wrap="square" rtlCol="0">
            <a:spAutoFit/>
          </a:bodyPr>
          <a:lstStyle/>
          <a:p>
            <a:pPr algn="r">
              <a:lnSpc>
                <a:spcPct val="90000"/>
              </a:lnSpc>
              <a:defRPr/>
            </a:pPr>
            <a:r>
              <a:rPr lang="fr-FR" sz="6000" b="1" spc="-150" dirty="0">
                <a:solidFill>
                  <a:srgbClr val="0070C0"/>
                </a:solidFill>
                <a:latin typeface="Century Gothic"/>
              </a:rPr>
              <a:t>Comment </a:t>
            </a:r>
            <a:r>
              <a:rPr lang="fr-FR" sz="6000" b="1" spc="-150" dirty="0">
                <a:latin typeface="Century Gothic"/>
              </a:rPr>
              <a:t>construit-on des </a:t>
            </a:r>
            <a:r>
              <a:rPr lang="fr-FR" sz="6000" b="1" spc="-150" dirty="0">
                <a:solidFill>
                  <a:srgbClr val="FF0100"/>
                </a:solidFill>
                <a:latin typeface="Century Gothic"/>
              </a:rPr>
              <a:t>intelligences artificielles</a:t>
            </a:r>
            <a:r>
              <a:rPr lang="fr-FR" sz="6000" b="1" spc="-150" dirty="0">
                <a:solidFill>
                  <a:srgbClr val="0070C0"/>
                </a:solidFill>
                <a:latin typeface="Century Gothic"/>
              </a:rPr>
              <a:t> </a:t>
            </a:r>
            <a:r>
              <a:rPr lang="fr-FR" sz="6000" b="1" spc="-150" dirty="0">
                <a:solidFill>
                  <a:srgbClr val="FF0100"/>
                </a:solidFill>
                <a:latin typeface="Century Gothic"/>
              </a:rPr>
              <a:t>?</a:t>
            </a:r>
            <a:endParaRPr lang="en-US" sz="6000" b="1" spc="-150" dirty="0">
              <a:solidFill>
                <a:srgbClr val="FF0100"/>
              </a:solidFill>
              <a:latin typeface="Century Gothic"/>
            </a:endParaRPr>
          </a:p>
        </p:txBody>
      </p:sp>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850" y="6088895"/>
            <a:ext cx="520700" cy="520700"/>
          </a:xfrm>
          <a:prstGeom prst="rect">
            <a:avLst/>
          </a:prstGeom>
        </p:spPr>
      </p:pic>
      <p:sp>
        <p:nvSpPr>
          <p:cNvPr id="10" name="Rectangle 9">
            <a:extLst>
              <a:ext uri="{FF2B5EF4-FFF2-40B4-BE49-F238E27FC236}">
                <a16:creationId xmlns:a16="http://schemas.microsoft.com/office/drawing/2014/main" id="{C23CE6D7-5DA9-45E3-9E09-970E33FD8F6C}"/>
              </a:ext>
            </a:extLst>
          </p:cNvPr>
          <p:cNvSpPr/>
          <p:nvPr/>
        </p:nvSpPr>
        <p:spPr>
          <a:xfrm>
            <a:off x="196850" y="6609595"/>
            <a:ext cx="6305550" cy="24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ZoneTexte 16">
            <a:extLst>
              <a:ext uri="{FF2B5EF4-FFF2-40B4-BE49-F238E27FC236}">
                <a16:creationId xmlns:a16="http://schemas.microsoft.com/office/drawing/2014/main" id="{6DAE9DAD-D16D-48D3-BF2B-F99CA2E4B284}"/>
              </a:ext>
            </a:extLst>
          </p:cNvPr>
          <p:cNvSpPr txBox="1"/>
          <p:nvPr/>
        </p:nvSpPr>
        <p:spPr>
          <a:xfrm>
            <a:off x="4127808" y="3248318"/>
            <a:ext cx="4925795" cy="707886"/>
          </a:xfrm>
          <a:prstGeom prst="rect">
            <a:avLst/>
          </a:prstGeom>
          <a:noFill/>
        </p:spPr>
        <p:txBody>
          <a:bodyPr wrap="square" rtlCol="0">
            <a:spAutoFit/>
          </a:bodyPr>
          <a:lstStyle/>
          <a:p>
            <a:r>
              <a:rPr lang="en-US" sz="4000" spc="-150" dirty="0">
                <a:latin typeface="Century Gothic" panose="020B0502020202020204" pitchFamily="34" charset="0"/>
              </a:rPr>
              <a:t>Guillaume</a:t>
            </a:r>
            <a:r>
              <a:rPr lang="en-US" sz="4000" b="1" spc="-150" dirty="0">
                <a:latin typeface="Century Gothic" panose="020B0502020202020204" pitchFamily="34" charset="0"/>
              </a:rPr>
              <a:t> </a:t>
            </a:r>
            <a:r>
              <a:rPr lang="en-US" sz="4000" b="1" spc="-150" dirty="0" err="1">
                <a:latin typeface="Century Gothic" panose="020B0502020202020204" pitchFamily="34" charset="0"/>
              </a:rPr>
              <a:t>Chervet</a:t>
            </a:r>
            <a:endParaRPr lang="en-US" sz="4000" b="1" spc="-150" dirty="0">
              <a:latin typeface="Century Gothic" panose="020B0502020202020204" pitchFamily="34" charset="0"/>
            </a:endParaRPr>
          </a:p>
        </p:txBody>
      </p:sp>
      <p:sp>
        <p:nvSpPr>
          <p:cNvPr id="18" name="Ellipse 17">
            <a:extLst>
              <a:ext uri="{FF2B5EF4-FFF2-40B4-BE49-F238E27FC236}">
                <a16:creationId xmlns:a16="http://schemas.microsoft.com/office/drawing/2014/main" id="{90CFA5B6-1A9E-40F7-BAC2-1D7AC046AAAA}"/>
              </a:ext>
            </a:extLst>
          </p:cNvPr>
          <p:cNvSpPr>
            <a:spLocks noChangeAspect="1"/>
          </p:cNvSpPr>
          <p:nvPr/>
        </p:nvSpPr>
        <p:spPr>
          <a:xfrm>
            <a:off x="454773" y="2632841"/>
            <a:ext cx="3175000" cy="3188888"/>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35">
            <a:extLst>
              <a:ext uri="{FF2B5EF4-FFF2-40B4-BE49-F238E27FC236}">
                <a16:creationId xmlns:a16="http://schemas.microsoft.com/office/drawing/2014/main" id="{F4F68D29-F545-488F-89E9-0E44D06FE839}"/>
              </a:ext>
            </a:extLst>
          </p:cNvPr>
          <p:cNvSpPr txBox="1"/>
          <p:nvPr/>
        </p:nvSpPr>
        <p:spPr>
          <a:xfrm>
            <a:off x="4127808" y="3877009"/>
            <a:ext cx="5835341" cy="1384995"/>
          </a:xfrm>
          <a:prstGeom prst="rect">
            <a:avLst/>
          </a:prstGeom>
          <a:noFill/>
        </p:spPr>
        <p:txBody>
          <a:bodyPr wrap="square" rtlCol="0">
            <a:spAutoFit/>
          </a:bodyPr>
          <a:lstStyle/>
          <a:p>
            <a:pPr lvl="0">
              <a:defRPr/>
            </a:pPr>
            <a:r>
              <a:rPr lang="en-US" sz="2800" dirty="0"/>
              <a:t>TechLead – ML Engineer</a:t>
            </a:r>
          </a:p>
          <a:p>
            <a:pPr lvl="0">
              <a:defRPr/>
            </a:pPr>
            <a:r>
              <a:rPr lang="en-US" sz="2800" dirty="0"/>
              <a:t>AXA France </a:t>
            </a:r>
          </a:p>
          <a:p>
            <a:pPr lvl="0">
              <a:defRPr/>
            </a:pPr>
            <a:r>
              <a:rPr lang="en-US" sz="2800" dirty="0"/>
              <a:t>@guiChervet</a:t>
            </a:r>
          </a:p>
        </p:txBody>
      </p:sp>
      <p:pic>
        <p:nvPicPr>
          <p:cNvPr id="20" name="Image 19">
            <a:extLst>
              <a:ext uri="{FF2B5EF4-FFF2-40B4-BE49-F238E27FC236}">
                <a16:creationId xmlns:a16="http://schemas.microsoft.com/office/drawing/2014/main" id="{5B85F743-CDC1-4ACE-8746-D25C0D73A08E}"/>
              </a:ext>
            </a:extLst>
          </p:cNvPr>
          <p:cNvPicPr>
            <a:picLocks noChangeAspect="1"/>
          </p:cNvPicPr>
          <p:nvPr/>
        </p:nvPicPr>
        <p:blipFill>
          <a:blip r:embed="rId6"/>
          <a:stretch>
            <a:fillRect/>
          </a:stretch>
        </p:blipFill>
        <p:spPr>
          <a:xfrm>
            <a:off x="6220114" y="4867818"/>
            <a:ext cx="370591" cy="276721"/>
          </a:xfrm>
          <a:prstGeom prst="rect">
            <a:avLst/>
          </a:prstGeom>
        </p:spPr>
      </p:pic>
      <p:pic>
        <p:nvPicPr>
          <p:cNvPr id="21" name="Picture 4" descr="Afficher l’image source">
            <a:extLst>
              <a:ext uri="{FF2B5EF4-FFF2-40B4-BE49-F238E27FC236}">
                <a16:creationId xmlns:a16="http://schemas.microsoft.com/office/drawing/2014/main" id="{7039AC54-DB8E-4FE9-B705-E9D370BC50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1387" y="5605265"/>
            <a:ext cx="2201013" cy="88921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35">
            <a:extLst>
              <a:ext uri="{FF2B5EF4-FFF2-40B4-BE49-F238E27FC236}">
                <a16:creationId xmlns:a16="http://schemas.microsoft.com/office/drawing/2014/main" id="{39C9B144-FEA9-4594-80D4-1E15D5769FEF}"/>
              </a:ext>
            </a:extLst>
          </p:cNvPr>
          <p:cNvSpPr txBox="1"/>
          <p:nvPr/>
        </p:nvSpPr>
        <p:spPr>
          <a:xfrm>
            <a:off x="7569187" y="6086375"/>
            <a:ext cx="4425963" cy="523220"/>
          </a:xfrm>
          <a:prstGeom prst="rect">
            <a:avLst/>
          </a:prstGeom>
          <a:noFill/>
        </p:spPr>
        <p:txBody>
          <a:bodyPr wrap="square" rtlCol="0">
            <a:spAutoFit/>
          </a:bodyPr>
          <a:lstStyle/>
          <a:p>
            <a:pPr lvl="0" algn="r">
              <a:defRPr/>
            </a:pPr>
            <a:r>
              <a:rPr lang="en-US" sz="2800" dirty="0">
                <a:solidFill>
                  <a:schemeClr val="bg1">
                    <a:lumMod val="65000"/>
                  </a:schemeClr>
                </a:solidFill>
              </a:rPr>
              <a:t>2024</a:t>
            </a:r>
          </a:p>
        </p:txBody>
      </p:sp>
    </p:spTree>
    <p:extLst>
      <p:ext uri="{BB962C8B-B14F-4D97-AF65-F5344CB8AC3E}">
        <p14:creationId xmlns:p14="http://schemas.microsoft.com/office/powerpoint/2010/main" val="1738415885"/>
      </p:ext>
    </p:extLst>
  </p:cSld>
  <p:clrMapOvr>
    <a:masterClrMapping/>
  </p:clrMapOvr>
  <mc:AlternateContent xmlns:mc="http://schemas.openxmlformats.org/markup-compatibility/2006" xmlns:p14="http://schemas.microsoft.com/office/powerpoint/2010/main">
    <mc:Choice Requires="p14">
      <p:transition spd="slow" p14:dur="2000" advTm="8410"/>
    </mc:Choice>
    <mc:Fallback xmlns="">
      <p:transition spd="slow" advTm="841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49BE8C-3A27-4B1E-A59F-651E0FAFA646}"/>
              </a:ext>
            </a:extLst>
          </p:cNvPr>
          <p:cNvSpPr>
            <a:spLocks noGrp="1"/>
          </p:cNvSpPr>
          <p:nvPr>
            <p:ph type="title"/>
          </p:nvPr>
        </p:nvSpPr>
        <p:spPr>
          <a:xfrm>
            <a:off x="838200" y="2365375"/>
            <a:ext cx="10515600" cy="1325563"/>
          </a:xfrm>
          <a:solidFill>
            <a:schemeClr val="accent6"/>
          </a:solidFill>
        </p:spPr>
        <p:txBody>
          <a:bodyPr/>
          <a:lstStyle/>
          <a:p>
            <a:pPr algn="ctr"/>
            <a:r>
              <a:rPr lang="fr-FR" dirty="0">
                <a:solidFill>
                  <a:schemeClr val="bg1"/>
                </a:solidFill>
              </a:rPr>
              <a:t>3 </a:t>
            </a:r>
            <a:r>
              <a:rPr lang="fr-FR" dirty="0" err="1">
                <a:solidFill>
                  <a:schemeClr val="bg1"/>
                </a:solidFill>
              </a:rPr>
              <a:t>Paradigm</a:t>
            </a:r>
            <a:r>
              <a:rPr lang="fr-FR" dirty="0">
                <a:solidFill>
                  <a:schemeClr val="bg1"/>
                </a:solidFill>
              </a:rPr>
              <a:t> shift</a:t>
            </a:r>
          </a:p>
        </p:txBody>
      </p:sp>
      <p:sp>
        <p:nvSpPr>
          <p:cNvPr id="3" name="Espace réservé du contenu 2">
            <a:extLst>
              <a:ext uri="{FF2B5EF4-FFF2-40B4-BE49-F238E27FC236}">
                <a16:creationId xmlns:a16="http://schemas.microsoft.com/office/drawing/2014/main" id="{ABE57DCE-254B-4D3F-B427-1BCEA6A236F1}"/>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904C8D40-A31C-47CF-8C7A-25BC27A3D62D}"/>
              </a:ext>
            </a:extLst>
          </p:cNvPr>
          <p:cNvPicPr>
            <a:picLocks noChangeAspect="1"/>
          </p:cNvPicPr>
          <p:nvPr/>
        </p:nvPicPr>
        <p:blipFill>
          <a:blip r:embed="rId3"/>
          <a:stretch>
            <a:fillRect/>
          </a:stretch>
        </p:blipFill>
        <p:spPr>
          <a:xfrm>
            <a:off x="2857500" y="2697559"/>
            <a:ext cx="661194" cy="661194"/>
          </a:xfrm>
          <a:prstGeom prst="rect">
            <a:avLst/>
          </a:prstGeom>
        </p:spPr>
      </p:pic>
      <p:sp>
        <p:nvSpPr>
          <p:cNvPr id="4" name="Rectangle 3">
            <a:extLst>
              <a:ext uri="{FF2B5EF4-FFF2-40B4-BE49-F238E27FC236}">
                <a16:creationId xmlns:a16="http://schemas.microsoft.com/office/drawing/2014/main" id="{6FE97F52-FBDD-4F3C-3B1F-C1D0480CB2C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1400302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86522" y="1565319"/>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Classical programming</a:t>
            </a:r>
          </a:p>
        </p:txBody>
      </p:sp>
      <p:cxnSp>
        <p:nvCxnSpPr>
          <p:cNvPr id="6" name="Connecteur droit avec flèche 5">
            <a:extLst>
              <a:ext uri="{FF2B5EF4-FFF2-40B4-BE49-F238E27FC236}">
                <a16:creationId xmlns:a16="http://schemas.microsoft.com/office/drawing/2014/main" id="{636380CE-31B8-4E69-8A4C-8092C5C4F53B}"/>
              </a:ext>
            </a:extLst>
          </p:cNvPr>
          <p:cNvCxnSpPr>
            <a:cxnSpLocks/>
          </p:cNvCxnSpPr>
          <p:nvPr/>
        </p:nvCxnSpPr>
        <p:spPr>
          <a:xfrm>
            <a:off x="3229444" y="213087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3214922" y="264431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797506" y="1821615"/>
            <a:ext cx="1149867" cy="584775"/>
          </a:xfrm>
          <a:prstGeom prst="rect">
            <a:avLst/>
          </a:prstGeom>
          <a:noFill/>
        </p:spPr>
        <p:txBody>
          <a:bodyPr wrap="none" rtlCol="0">
            <a:spAutoFit/>
          </a:bodyPr>
          <a:lstStyle/>
          <a:p>
            <a:r>
              <a:rPr lang="en-US" sz="3200"/>
              <a:t>Rules</a:t>
            </a:r>
          </a:p>
        </p:txBody>
      </p:sp>
      <p:sp>
        <p:nvSpPr>
          <p:cNvPr id="9" name="ZoneTexte 8">
            <a:extLst>
              <a:ext uri="{FF2B5EF4-FFF2-40B4-BE49-F238E27FC236}">
                <a16:creationId xmlns:a16="http://schemas.microsoft.com/office/drawing/2014/main" id="{9D3F8072-33BD-4A69-BDBA-5D22A61ACC28}"/>
              </a:ext>
            </a:extLst>
          </p:cNvPr>
          <p:cNvSpPr txBox="1"/>
          <p:nvPr/>
        </p:nvSpPr>
        <p:spPr>
          <a:xfrm>
            <a:off x="1890241" y="2351922"/>
            <a:ext cx="1010213" cy="584775"/>
          </a:xfrm>
          <a:prstGeom prst="rect">
            <a:avLst/>
          </a:prstGeom>
          <a:noFill/>
        </p:spPr>
        <p:txBody>
          <a:bodyPr wrap="none" rtlCol="0">
            <a:spAutoFit/>
          </a:bodyPr>
          <a:lstStyle/>
          <a:p>
            <a:r>
              <a:rPr lang="en-US" sz="3200"/>
              <a:t>Data</a:t>
            </a:r>
          </a:p>
        </p:txBody>
      </p:sp>
      <p:cxnSp>
        <p:nvCxnSpPr>
          <p:cNvPr id="13" name="Connecteur droit avec flèche 12">
            <a:extLst>
              <a:ext uri="{FF2B5EF4-FFF2-40B4-BE49-F238E27FC236}">
                <a16:creationId xmlns:a16="http://schemas.microsoft.com/office/drawing/2014/main" id="{E057AFB8-54CF-4999-B46B-8D762DBB4EA6}"/>
              </a:ext>
            </a:extLst>
          </p:cNvPr>
          <p:cNvCxnSpPr/>
          <p:nvPr/>
        </p:nvCxnSpPr>
        <p:spPr>
          <a:xfrm>
            <a:off x="7375442" y="2420283"/>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5E82B0D7-5FEA-498C-A55D-6289B1EBF9C6}"/>
              </a:ext>
            </a:extLst>
          </p:cNvPr>
          <p:cNvSpPr txBox="1"/>
          <p:nvPr/>
        </p:nvSpPr>
        <p:spPr>
          <a:xfrm>
            <a:off x="8969414" y="2059535"/>
            <a:ext cx="1626023" cy="584775"/>
          </a:xfrm>
          <a:prstGeom prst="rect">
            <a:avLst/>
          </a:prstGeom>
          <a:noFill/>
        </p:spPr>
        <p:txBody>
          <a:bodyPr wrap="none" rtlCol="0">
            <a:spAutoFit/>
          </a:bodyPr>
          <a:lstStyle/>
          <a:p>
            <a:r>
              <a:rPr lang="en-US" sz="3200"/>
              <a:t>Answers</a:t>
            </a:r>
          </a:p>
        </p:txBody>
      </p:sp>
      <p:sp>
        <p:nvSpPr>
          <p:cNvPr id="10" name="ZoneTexte 9">
            <a:extLst>
              <a:ext uri="{FF2B5EF4-FFF2-40B4-BE49-F238E27FC236}">
                <a16:creationId xmlns:a16="http://schemas.microsoft.com/office/drawing/2014/main" id="{E2641B9A-875C-44F4-8734-0D1E5A2E8F11}"/>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5" name="Rectangle 14">
            <a:extLst>
              <a:ext uri="{FF2B5EF4-FFF2-40B4-BE49-F238E27FC236}">
                <a16:creationId xmlns:a16="http://schemas.microsoft.com/office/drawing/2014/main" id="{79A6C9AA-9154-4CD7-B7C4-4F4ED95E399D}"/>
              </a:ext>
            </a:extLst>
          </p:cNvPr>
          <p:cNvSpPr/>
          <p:nvPr/>
        </p:nvSpPr>
        <p:spPr>
          <a:xfrm>
            <a:off x="4586522" y="4167750"/>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Machine Learning</a:t>
            </a:r>
          </a:p>
        </p:txBody>
      </p:sp>
      <p:cxnSp>
        <p:nvCxnSpPr>
          <p:cNvPr id="16" name="Connecteur droit avec flèche 15">
            <a:extLst>
              <a:ext uri="{FF2B5EF4-FFF2-40B4-BE49-F238E27FC236}">
                <a16:creationId xmlns:a16="http://schemas.microsoft.com/office/drawing/2014/main" id="{C0036018-2AD0-4960-BD86-8EB72521243B}"/>
              </a:ext>
            </a:extLst>
          </p:cNvPr>
          <p:cNvCxnSpPr>
            <a:cxnSpLocks/>
          </p:cNvCxnSpPr>
          <p:nvPr/>
        </p:nvCxnSpPr>
        <p:spPr>
          <a:xfrm>
            <a:off x="3229444" y="478522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AEA6484E-973C-4BB3-AA45-3AF144068B6D}"/>
              </a:ext>
            </a:extLst>
          </p:cNvPr>
          <p:cNvCxnSpPr/>
          <p:nvPr/>
        </p:nvCxnSpPr>
        <p:spPr>
          <a:xfrm>
            <a:off x="3229444" y="53335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54B179F2-1F54-4C7A-8D95-2565B3108DF6}"/>
              </a:ext>
            </a:extLst>
          </p:cNvPr>
          <p:cNvSpPr txBox="1"/>
          <p:nvPr/>
        </p:nvSpPr>
        <p:spPr>
          <a:xfrm>
            <a:off x="1927352" y="4437939"/>
            <a:ext cx="1010213" cy="584775"/>
          </a:xfrm>
          <a:prstGeom prst="rect">
            <a:avLst/>
          </a:prstGeom>
          <a:noFill/>
        </p:spPr>
        <p:txBody>
          <a:bodyPr wrap="none" rtlCol="0">
            <a:spAutoFit/>
          </a:bodyPr>
          <a:lstStyle/>
          <a:p>
            <a:r>
              <a:rPr lang="en-US" sz="3200"/>
              <a:t>Data</a:t>
            </a:r>
          </a:p>
        </p:txBody>
      </p:sp>
      <p:sp>
        <p:nvSpPr>
          <p:cNvPr id="19" name="ZoneTexte 18">
            <a:extLst>
              <a:ext uri="{FF2B5EF4-FFF2-40B4-BE49-F238E27FC236}">
                <a16:creationId xmlns:a16="http://schemas.microsoft.com/office/drawing/2014/main" id="{13D8EA41-1500-4B51-BB00-95EDA093D4C7}"/>
              </a:ext>
            </a:extLst>
          </p:cNvPr>
          <p:cNvSpPr txBox="1"/>
          <p:nvPr/>
        </p:nvSpPr>
        <p:spPr>
          <a:xfrm>
            <a:off x="1515475" y="4954353"/>
            <a:ext cx="1626023" cy="584775"/>
          </a:xfrm>
          <a:prstGeom prst="rect">
            <a:avLst/>
          </a:prstGeom>
          <a:noFill/>
        </p:spPr>
        <p:txBody>
          <a:bodyPr wrap="none" rtlCol="0">
            <a:spAutoFit/>
          </a:bodyPr>
          <a:lstStyle/>
          <a:p>
            <a:r>
              <a:rPr lang="en-US" sz="3200"/>
              <a:t>Answers</a:t>
            </a:r>
          </a:p>
        </p:txBody>
      </p:sp>
      <p:cxnSp>
        <p:nvCxnSpPr>
          <p:cNvPr id="20" name="Connecteur droit avec flèche 19">
            <a:extLst>
              <a:ext uri="{FF2B5EF4-FFF2-40B4-BE49-F238E27FC236}">
                <a16:creationId xmlns:a16="http://schemas.microsoft.com/office/drawing/2014/main" id="{C92F80CD-813F-42BC-B45B-C9986D9C800C}"/>
              </a:ext>
            </a:extLst>
          </p:cNvPr>
          <p:cNvCxnSpPr/>
          <p:nvPr/>
        </p:nvCxnSpPr>
        <p:spPr>
          <a:xfrm>
            <a:off x="7375442" y="5022714"/>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A68CC5D8-6017-4BE8-85C3-2C58AB123769}"/>
              </a:ext>
            </a:extLst>
          </p:cNvPr>
          <p:cNvSpPr txBox="1"/>
          <p:nvPr/>
        </p:nvSpPr>
        <p:spPr>
          <a:xfrm>
            <a:off x="8969414" y="4661966"/>
            <a:ext cx="1149867" cy="584775"/>
          </a:xfrm>
          <a:prstGeom prst="rect">
            <a:avLst/>
          </a:prstGeom>
          <a:noFill/>
        </p:spPr>
        <p:txBody>
          <a:bodyPr wrap="none" rtlCol="0">
            <a:spAutoFit/>
          </a:bodyPr>
          <a:lstStyle/>
          <a:p>
            <a:r>
              <a:rPr lang="en-US" sz="3200"/>
              <a:t>Rules</a:t>
            </a:r>
          </a:p>
        </p:txBody>
      </p:sp>
      <p:pic>
        <p:nvPicPr>
          <p:cNvPr id="22" name="Espace réservé du contenu 5">
            <a:extLst>
              <a:ext uri="{FF2B5EF4-FFF2-40B4-BE49-F238E27FC236}">
                <a16:creationId xmlns:a16="http://schemas.microsoft.com/office/drawing/2014/main" id="{BCEB39FF-597A-476D-BB4E-01358093769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2907" t="-1" r="16058" b="-2621"/>
          <a:stretch/>
        </p:blipFill>
        <p:spPr>
          <a:xfrm>
            <a:off x="10341014" y="4621929"/>
            <a:ext cx="816820" cy="664848"/>
          </a:xfrm>
          <a:effectLst>
            <a:outerShdw algn="ctr" rotWithShape="0">
              <a:srgbClr val="000000"/>
            </a:outerShdw>
          </a:effectLst>
        </p:spPr>
      </p:pic>
      <p:sp>
        <p:nvSpPr>
          <p:cNvPr id="23" name="Rectangle 22">
            <a:extLst>
              <a:ext uri="{FF2B5EF4-FFF2-40B4-BE49-F238E27FC236}">
                <a16:creationId xmlns:a16="http://schemas.microsoft.com/office/drawing/2014/main" id="{776D491D-95CD-4E38-BD5B-35F4CBFE701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9444700-C13B-4B4E-8610-D99942DAA845}"/>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3600" dirty="0"/>
              <a:t>1) </a:t>
            </a:r>
            <a:r>
              <a:rPr lang="fr-FR" sz="3600" dirty="0" err="1"/>
              <a:t>Paradigm</a:t>
            </a:r>
            <a:r>
              <a:rPr lang="fr-FR" sz="3600" dirty="0"/>
              <a:t> shift : </a:t>
            </a:r>
            <a:r>
              <a:rPr lang="fr-FR" sz="3600" dirty="0" err="1"/>
              <a:t>Skills</a:t>
            </a:r>
            <a:endParaRPr lang="fr-FR" sz="3600" dirty="0"/>
          </a:p>
        </p:txBody>
      </p:sp>
      <p:pic>
        <p:nvPicPr>
          <p:cNvPr id="24" name="Image 23">
            <a:extLst>
              <a:ext uri="{FF2B5EF4-FFF2-40B4-BE49-F238E27FC236}">
                <a16:creationId xmlns:a16="http://schemas.microsoft.com/office/drawing/2014/main" id="{492B599E-877C-4E06-A922-CAA5D95FAD70}"/>
              </a:ext>
            </a:extLst>
          </p:cNvPr>
          <p:cNvPicPr>
            <a:picLocks noChangeAspect="1"/>
          </p:cNvPicPr>
          <p:nvPr/>
        </p:nvPicPr>
        <p:blipFill>
          <a:blip r:embed="rId4"/>
          <a:stretch>
            <a:fillRect/>
          </a:stretch>
        </p:blipFill>
        <p:spPr>
          <a:xfrm>
            <a:off x="1997889" y="126603"/>
            <a:ext cx="661194" cy="661194"/>
          </a:xfrm>
          <a:prstGeom prst="rect">
            <a:avLst/>
          </a:prstGeom>
        </p:spPr>
      </p:pic>
      <p:sp>
        <p:nvSpPr>
          <p:cNvPr id="5" name="Rectangle 4">
            <a:extLst>
              <a:ext uri="{FF2B5EF4-FFF2-40B4-BE49-F238E27FC236}">
                <a16:creationId xmlns:a16="http://schemas.microsoft.com/office/drawing/2014/main" id="{59FB962B-D21A-1A09-90E3-00187CD76C75}"/>
              </a:ext>
            </a:extLst>
          </p:cNvPr>
          <p:cNvSpPr/>
          <p:nvPr/>
        </p:nvSpPr>
        <p:spPr>
          <a:xfrm>
            <a:off x="-53169" y="6356773"/>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pic>
        <p:nvPicPr>
          <p:cNvPr id="3" name="Image 2" descr="Une image contenant texte&#10;&#10;Description générée automatiquement">
            <a:extLst>
              <a:ext uri="{FF2B5EF4-FFF2-40B4-BE49-F238E27FC236}">
                <a16:creationId xmlns:a16="http://schemas.microsoft.com/office/drawing/2014/main" id="{C0AFF35B-26C8-4B5C-944C-B67D59846C71}"/>
              </a:ext>
            </a:extLst>
          </p:cNvPr>
          <p:cNvPicPr>
            <a:picLocks noChangeAspect="1"/>
          </p:cNvPicPr>
          <p:nvPr/>
        </p:nvPicPr>
        <p:blipFill>
          <a:blip r:embed="rId5"/>
          <a:stretch>
            <a:fillRect/>
          </a:stretch>
        </p:blipFill>
        <p:spPr>
          <a:xfrm rot="5400000">
            <a:off x="11298176" y="6000037"/>
            <a:ext cx="1021513" cy="766135"/>
          </a:xfrm>
          <a:prstGeom prst="rect">
            <a:avLst/>
          </a:prstGeom>
        </p:spPr>
      </p:pic>
      <p:sp>
        <p:nvSpPr>
          <p:cNvPr id="12" name="ZoneTexte 11">
            <a:extLst>
              <a:ext uri="{FF2B5EF4-FFF2-40B4-BE49-F238E27FC236}">
                <a16:creationId xmlns:a16="http://schemas.microsoft.com/office/drawing/2014/main" id="{E23FA4C6-4B74-40CD-9742-8E0EF0B923E0}"/>
              </a:ext>
            </a:extLst>
          </p:cNvPr>
          <p:cNvSpPr txBox="1"/>
          <p:nvPr/>
        </p:nvSpPr>
        <p:spPr>
          <a:xfrm flipH="1">
            <a:off x="9402645" y="6539564"/>
            <a:ext cx="2736186" cy="307777"/>
          </a:xfrm>
          <a:prstGeom prst="rect">
            <a:avLst/>
          </a:prstGeom>
          <a:noFill/>
        </p:spPr>
        <p:txBody>
          <a:bodyPr wrap="square" rtlCol="0">
            <a:spAutoFit/>
          </a:bodyPr>
          <a:lstStyle/>
          <a:p>
            <a:r>
              <a:rPr lang="en-US" sz="1400" dirty="0"/>
              <a:t>Source : François Chollet</a:t>
            </a:r>
          </a:p>
        </p:txBody>
      </p:sp>
    </p:spTree>
    <p:extLst>
      <p:ext uri="{BB962C8B-B14F-4D97-AF65-F5344CB8AC3E}">
        <p14:creationId xmlns:p14="http://schemas.microsoft.com/office/powerpoint/2010/main" val="532240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38897" y="1421344"/>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t>Code</a:t>
            </a:r>
          </a:p>
        </p:txBody>
      </p:sp>
      <p:cxnSp>
        <p:nvCxnSpPr>
          <p:cNvPr id="6" name="Connecteur droit avec flèche 5">
            <a:extLst>
              <a:ext uri="{FF2B5EF4-FFF2-40B4-BE49-F238E27FC236}">
                <a16:creationId xmlns:a16="http://schemas.microsoft.com/office/drawing/2014/main" id="{636380CE-31B8-4E69-8A4C-8092C5C4F53B}"/>
              </a:ext>
            </a:extLst>
          </p:cNvPr>
          <p:cNvCxnSpPr>
            <a:endCxn id="4" idx="1"/>
          </p:cNvCxnSpPr>
          <p:nvPr/>
        </p:nvCxnSpPr>
        <p:spPr>
          <a:xfrm>
            <a:off x="3167297" y="2276308"/>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7327817" y="2276308"/>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869822" y="1915561"/>
            <a:ext cx="1010213" cy="584775"/>
          </a:xfrm>
          <a:prstGeom prst="rect">
            <a:avLst/>
          </a:prstGeom>
          <a:noFill/>
        </p:spPr>
        <p:txBody>
          <a:bodyPr wrap="none" rtlCol="0">
            <a:spAutoFit/>
          </a:bodyPr>
          <a:lstStyle/>
          <a:p>
            <a:r>
              <a:rPr lang="en-US" sz="3200" dirty="0"/>
              <a:t>Data</a:t>
            </a:r>
          </a:p>
        </p:txBody>
      </p:sp>
      <p:sp>
        <p:nvSpPr>
          <p:cNvPr id="9" name="ZoneTexte 8">
            <a:extLst>
              <a:ext uri="{FF2B5EF4-FFF2-40B4-BE49-F238E27FC236}">
                <a16:creationId xmlns:a16="http://schemas.microsoft.com/office/drawing/2014/main" id="{9D3F8072-33BD-4A69-BDBA-5D22A61ACC28}"/>
              </a:ext>
            </a:extLst>
          </p:cNvPr>
          <p:cNvSpPr txBox="1"/>
          <p:nvPr/>
        </p:nvSpPr>
        <p:spPr>
          <a:xfrm>
            <a:off x="8921789" y="1915560"/>
            <a:ext cx="1432828" cy="584775"/>
          </a:xfrm>
          <a:prstGeom prst="rect">
            <a:avLst/>
          </a:prstGeom>
          <a:noFill/>
        </p:spPr>
        <p:txBody>
          <a:bodyPr wrap="none" rtlCol="0">
            <a:spAutoFit/>
          </a:bodyPr>
          <a:lstStyle/>
          <a:p>
            <a:r>
              <a:rPr lang="en-US" sz="3200" dirty="0"/>
              <a:t>Answer</a:t>
            </a:r>
          </a:p>
        </p:txBody>
      </p:sp>
      <p:sp>
        <p:nvSpPr>
          <p:cNvPr id="10" name="ZoneTexte 9">
            <a:extLst>
              <a:ext uri="{FF2B5EF4-FFF2-40B4-BE49-F238E27FC236}">
                <a16:creationId xmlns:a16="http://schemas.microsoft.com/office/drawing/2014/main" id="{4B373F61-6DA3-4F4D-9052-A1412CD491C3}"/>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1" name="Rectangle 10">
            <a:extLst>
              <a:ext uri="{FF2B5EF4-FFF2-40B4-BE49-F238E27FC236}">
                <a16:creationId xmlns:a16="http://schemas.microsoft.com/office/drawing/2014/main" id="{4912D05B-F961-444D-AA53-AA5A52ABE149}"/>
              </a:ext>
            </a:extLst>
          </p:cNvPr>
          <p:cNvSpPr/>
          <p:nvPr/>
        </p:nvSpPr>
        <p:spPr>
          <a:xfrm>
            <a:off x="4538897" y="3986236"/>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t>AI model</a:t>
            </a:r>
          </a:p>
        </p:txBody>
      </p:sp>
      <p:cxnSp>
        <p:nvCxnSpPr>
          <p:cNvPr id="12" name="Connecteur droit avec flèche 11">
            <a:extLst>
              <a:ext uri="{FF2B5EF4-FFF2-40B4-BE49-F238E27FC236}">
                <a16:creationId xmlns:a16="http://schemas.microsoft.com/office/drawing/2014/main" id="{B5A73AA0-7B85-4783-9911-488EC9F7C71F}"/>
              </a:ext>
            </a:extLst>
          </p:cNvPr>
          <p:cNvCxnSpPr>
            <a:endCxn id="11" idx="1"/>
          </p:cNvCxnSpPr>
          <p:nvPr/>
        </p:nvCxnSpPr>
        <p:spPr>
          <a:xfrm>
            <a:off x="3167297" y="484120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945ECC64-BE36-4A26-9512-1BA473F7188B}"/>
              </a:ext>
            </a:extLst>
          </p:cNvPr>
          <p:cNvCxnSpPr/>
          <p:nvPr/>
        </p:nvCxnSpPr>
        <p:spPr>
          <a:xfrm>
            <a:off x="7327817" y="484120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1A1F6DEB-9D57-4139-AFF8-5B15F675C9F9}"/>
              </a:ext>
            </a:extLst>
          </p:cNvPr>
          <p:cNvSpPr txBox="1"/>
          <p:nvPr/>
        </p:nvSpPr>
        <p:spPr>
          <a:xfrm>
            <a:off x="1869822" y="4480453"/>
            <a:ext cx="1010213" cy="584775"/>
          </a:xfrm>
          <a:prstGeom prst="rect">
            <a:avLst/>
          </a:prstGeom>
          <a:noFill/>
        </p:spPr>
        <p:txBody>
          <a:bodyPr wrap="none" rtlCol="0">
            <a:spAutoFit/>
          </a:bodyPr>
          <a:lstStyle/>
          <a:p>
            <a:r>
              <a:rPr lang="en-US" sz="3200" dirty="0"/>
              <a:t>Data</a:t>
            </a:r>
          </a:p>
        </p:txBody>
      </p:sp>
      <p:sp>
        <p:nvSpPr>
          <p:cNvPr id="15" name="ZoneTexte 14">
            <a:extLst>
              <a:ext uri="{FF2B5EF4-FFF2-40B4-BE49-F238E27FC236}">
                <a16:creationId xmlns:a16="http://schemas.microsoft.com/office/drawing/2014/main" id="{9B4A28E2-B5D0-4F7E-8881-5637A2A5E41E}"/>
              </a:ext>
            </a:extLst>
          </p:cNvPr>
          <p:cNvSpPr txBox="1"/>
          <p:nvPr/>
        </p:nvSpPr>
        <p:spPr>
          <a:xfrm>
            <a:off x="8921789" y="4480452"/>
            <a:ext cx="1432828" cy="584775"/>
          </a:xfrm>
          <a:prstGeom prst="rect">
            <a:avLst/>
          </a:prstGeom>
          <a:noFill/>
        </p:spPr>
        <p:txBody>
          <a:bodyPr wrap="none" rtlCol="0">
            <a:spAutoFit/>
          </a:bodyPr>
          <a:lstStyle/>
          <a:p>
            <a:r>
              <a:rPr lang="en-US" sz="3200" dirty="0"/>
              <a:t>Answer</a:t>
            </a:r>
          </a:p>
        </p:txBody>
      </p:sp>
      <p:pic>
        <p:nvPicPr>
          <p:cNvPr id="16" name="Espace réservé du contenu 5">
            <a:extLst>
              <a:ext uri="{FF2B5EF4-FFF2-40B4-BE49-F238E27FC236}">
                <a16:creationId xmlns:a16="http://schemas.microsoft.com/office/drawing/2014/main" id="{54E82B8A-AE25-4B14-9B58-E2C6C35950FA}"/>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786661" y="5239489"/>
            <a:ext cx="523428" cy="426043"/>
          </a:xfrm>
          <a:prstGeom prst="rect">
            <a:avLst/>
          </a:prstGeom>
          <a:effectLst>
            <a:outerShdw algn="ctr" rotWithShape="0">
              <a:srgbClr val="000000"/>
            </a:outerShdw>
          </a:effectLst>
        </p:spPr>
      </p:pic>
      <p:sp>
        <p:nvSpPr>
          <p:cNvPr id="17" name="Rectangle 16">
            <a:extLst>
              <a:ext uri="{FF2B5EF4-FFF2-40B4-BE49-F238E27FC236}">
                <a16:creationId xmlns:a16="http://schemas.microsoft.com/office/drawing/2014/main" id="{E4618D72-7034-4E50-B868-E22533164D4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B7E3DF1-09CD-D0A6-0E8C-EC8677673D36}"/>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3600" dirty="0"/>
              <a:t>1) </a:t>
            </a:r>
            <a:r>
              <a:rPr lang="fr-FR" sz="3600" dirty="0" err="1"/>
              <a:t>Paradigm</a:t>
            </a:r>
            <a:r>
              <a:rPr lang="fr-FR" sz="3600" dirty="0"/>
              <a:t> shift : </a:t>
            </a:r>
            <a:r>
              <a:rPr lang="fr-FR" sz="3600" dirty="0" err="1"/>
              <a:t>Skills</a:t>
            </a:r>
            <a:endParaRPr lang="fr-FR" sz="3600" dirty="0"/>
          </a:p>
        </p:txBody>
      </p:sp>
      <p:pic>
        <p:nvPicPr>
          <p:cNvPr id="3" name="Image 2">
            <a:extLst>
              <a:ext uri="{FF2B5EF4-FFF2-40B4-BE49-F238E27FC236}">
                <a16:creationId xmlns:a16="http://schemas.microsoft.com/office/drawing/2014/main" id="{92B1DF00-5F51-FBE2-F813-5697E9EB84E6}"/>
              </a:ext>
            </a:extLst>
          </p:cNvPr>
          <p:cNvPicPr>
            <a:picLocks noChangeAspect="1"/>
          </p:cNvPicPr>
          <p:nvPr/>
        </p:nvPicPr>
        <p:blipFill>
          <a:blip r:embed="rId4"/>
          <a:stretch>
            <a:fillRect/>
          </a:stretch>
        </p:blipFill>
        <p:spPr>
          <a:xfrm>
            <a:off x="1997889" y="126603"/>
            <a:ext cx="661194" cy="661194"/>
          </a:xfrm>
          <a:prstGeom prst="rect">
            <a:avLst/>
          </a:prstGeom>
        </p:spPr>
      </p:pic>
      <p:sp>
        <p:nvSpPr>
          <p:cNvPr id="5" name="Rectangle 4">
            <a:extLst>
              <a:ext uri="{FF2B5EF4-FFF2-40B4-BE49-F238E27FC236}">
                <a16:creationId xmlns:a16="http://schemas.microsoft.com/office/drawing/2014/main" id="{F136F418-81AC-CC2B-3946-707BCCEF2C99}"/>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3718830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DA8CC370-0CAF-9618-358B-AA518206BA05}"/>
              </a:ext>
            </a:extLst>
          </p:cNvPr>
          <p:cNvPicPr>
            <a:picLocks noGrp="1" noChangeAspect="1"/>
          </p:cNvPicPr>
          <p:nvPr>
            <p:ph idx="1"/>
          </p:nvPr>
        </p:nvPicPr>
        <p:blipFill>
          <a:blip r:embed="rId3"/>
          <a:stretch>
            <a:fillRect/>
          </a:stretch>
        </p:blipFill>
        <p:spPr>
          <a:xfrm>
            <a:off x="2286000" y="1858169"/>
            <a:ext cx="7620000" cy="4286250"/>
          </a:xfrm>
        </p:spPr>
      </p:pic>
      <p:sp>
        <p:nvSpPr>
          <p:cNvPr id="7" name="ZoneTexte 6">
            <a:extLst>
              <a:ext uri="{FF2B5EF4-FFF2-40B4-BE49-F238E27FC236}">
                <a16:creationId xmlns:a16="http://schemas.microsoft.com/office/drawing/2014/main" id="{FB7C83BA-C8A7-4BD0-BD43-C55E87E97009}"/>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8" name="Rectangle 7">
            <a:extLst>
              <a:ext uri="{FF2B5EF4-FFF2-40B4-BE49-F238E27FC236}">
                <a16:creationId xmlns:a16="http://schemas.microsoft.com/office/drawing/2014/main" id="{539B835E-E7EA-40F7-9B7B-2F0BF3C0FFB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5D1C19B-5A5E-4FBE-A829-81D17BE9502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
        <p:nvSpPr>
          <p:cNvPr id="3" name="Rectangle 2">
            <a:extLst>
              <a:ext uri="{FF2B5EF4-FFF2-40B4-BE49-F238E27FC236}">
                <a16:creationId xmlns:a16="http://schemas.microsoft.com/office/drawing/2014/main" id="{4A14016C-0C13-6CAF-2120-ABEC742731F5}"/>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3600" dirty="0"/>
              <a:t>2) </a:t>
            </a:r>
            <a:r>
              <a:rPr lang="fr-FR" sz="3600" dirty="0" err="1"/>
              <a:t>Paradigm</a:t>
            </a:r>
            <a:r>
              <a:rPr lang="fr-FR" sz="3600" dirty="0"/>
              <a:t> shift : Data</a:t>
            </a:r>
          </a:p>
        </p:txBody>
      </p:sp>
      <p:pic>
        <p:nvPicPr>
          <p:cNvPr id="4" name="Image 3">
            <a:extLst>
              <a:ext uri="{FF2B5EF4-FFF2-40B4-BE49-F238E27FC236}">
                <a16:creationId xmlns:a16="http://schemas.microsoft.com/office/drawing/2014/main" id="{0B06DD59-3F8E-FB19-1D29-27734390D354}"/>
              </a:ext>
            </a:extLst>
          </p:cNvPr>
          <p:cNvPicPr>
            <a:picLocks noChangeAspect="1"/>
          </p:cNvPicPr>
          <p:nvPr/>
        </p:nvPicPr>
        <p:blipFill>
          <a:blip r:embed="rId4"/>
          <a:stretch>
            <a:fillRect/>
          </a:stretch>
        </p:blipFill>
        <p:spPr>
          <a:xfrm>
            <a:off x="2917428" y="126603"/>
            <a:ext cx="661194" cy="661194"/>
          </a:xfrm>
          <a:prstGeom prst="rect">
            <a:avLst/>
          </a:prstGeom>
        </p:spPr>
      </p:pic>
    </p:spTree>
    <p:extLst>
      <p:ext uri="{BB962C8B-B14F-4D97-AF65-F5344CB8AC3E}">
        <p14:creationId xmlns:p14="http://schemas.microsoft.com/office/powerpoint/2010/main" val="412528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ZoneTexte 35">
            <a:extLst>
              <a:ext uri="{FF2B5EF4-FFF2-40B4-BE49-F238E27FC236}">
                <a16:creationId xmlns:a16="http://schemas.microsoft.com/office/drawing/2014/main" id="{1A6C0B07-B23B-46EF-92C8-AE5F46E7A05A}"/>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8" name="Rectangle 17">
            <a:extLst>
              <a:ext uri="{FF2B5EF4-FFF2-40B4-BE49-F238E27FC236}">
                <a16:creationId xmlns:a16="http://schemas.microsoft.com/office/drawing/2014/main" id="{A07A1039-47E2-40C7-A460-7E322923EFD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8B2471-F2EA-4BBF-924C-57C5F889E850}"/>
              </a:ext>
            </a:extLst>
          </p:cNvPr>
          <p:cNvSpPr/>
          <p:nvPr/>
        </p:nvSpPr>
        <p:spPr>
          <a:xfrm>
            <a:off x="2904340" y="10108"/>
            <a:ext cx="880110" cy="854954"/>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2800"/>
          </a:p>
        </p:txBody>
      </p:sp>
      <p:sp>
        <p:nvSpPr>
          <p:cNvPr id="21" name="ZoneTexte 20">
            <a:extLst>
              <a:ext uri="{FF2B5EF4-FFF2-40B4-BE49-F238E27FC236}">
                <a16:creationId xmlns:a16="http://schemas.microsoft.com/office/drawing/2014/main" id="{F7387B30-B2E1-46D4-A8BD-3F4A619637F9}"/>
              </a:ext>
            </a:extLst>
          </p:cNvPr>
          <p:cNvSpPr txBox="1"/>
          <p:nvPr/>
        </p:nvSpPr>
        <p:spPr>
          <a:xfrm>
            <a:off x="2852074" y="-6227"/>
            <a:ext cx="984640" cy="338554"/>
          </a:xfrm>
          <a:prstGeom prst="rect">
            <a:avLst/>
          </a:prstGeom>
          <a:noFill/>
        </p:spPr>
        <p:txBody>
          <a:bodyPr wrap="square">
            <a:spAutoFit/>
          </a:bodyPr>
          <a:lstStyle/>
          <a:p>
            <a:pPr algn="ctr"/>
            <a:r>
              <a:rPr lang="en-US" sz="1600" dirty="0">
                <a:solidFill>
                  <a:schemeClr val="bg2">
                    <a:lumMod val="25000"/>
                  </a:schemeClr>
                </a:solidFill>
              </a:rPr>
              <a:t>Ecotag</a:t>
            </a:r>
          </a:p>
        </p:txBody>
      </p:sp>
      <p:sp>
        <p:nvSpPr>
          <p:cNvPr id="24" name="Rectangle 23">
            <a:extLst>
              <a:ext uri="{FF2B5EF4-FFF2-40B4-BE49-F238E27FC236}">
                <a16:creationId xmlns:a16="http://schemas.microsoft.com/office/drawing/2014/main" id="{E5232F69-9ED0-44F3-B530-5896104BDD8D}"/>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3600" dirty="0"/>
              <a:t>3) </a:t>
            </a:r>
            <a:r>
              <a:rPr lang="fr-FR" sz="3600" dirty="0" err="1"/>
              <a:t>Paradigm</a:t>
            </a:r>
            <a:r>
              <a:rPr lang="fr-FR" sz="3600" dirty="0"/>
              <a:t> shift : </a:t>
            </a:r>
            <a:r>
              <a:rPr lang="fr-FR" sz="3600" dirty="0" err="1"/>
              <a:t>It’s</a:t>
            </a:r>
            <a:r>
              <a:rPr lang="fr-FR" sz="3600" dirty="0"/>
              <a:t> alive</a:t>
            </a:r>
          </a:p>
        </p:txBody>
      </p:sp>
      <p:pic>
        <p:nvPicPr>
          <p:cNvPr id="1026" name="Picture 2" descr="Afficher l’image source">
            <a:extLst>
              <a:ext uri="{FF2B5EF4-FFF2-40B4-BE49-F238E27FC236}">
                <a16:creationId xmlns:a16="http://schemas.microsoft.com/office/drawing/2014/main" id="{9F68DB37-9B0F-4760-85B6-C7900FC175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681" b="24306"/>
          <a:stretch/>
        </p:blipFill>
        <p:spPr bwMode="auto">
          <a:xfrm>
            <a:off x="398003" y="1828800"/>
            <a:ext cx="11395994" cy="3590925"/>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a:extLst>
              <a:ext uri="{FF2B5EF4-FFF2-40B4-BE49-F238E27FC236}">
                <a16:creationId xmlns:a16="http://schemas.microsoft.com/office/drawing/2014/main" id="{D780D6ED-EEC8-4BD3-80D7-404731776FE9}"/>
              </a:ext>
            </a:extLst>
          </p:cNvPr>
          <p:cNvPicPr>
            <a:picLocks noChangeAspect="1"/>
          </p:cNvPicPr>
          <p:nvPr/>
        </p:nvPicPr>
        <p:blipFill>
          <a:blip r:embed="rId4"/>
          <a:stretch>
            <a:fillRect/>
          </a:stretch>
        </p:blipFill>
        <p:spPr>
          <a:xfrm>
            <a:off x="2573743" y="126603"/>
            <a:ext cx="661194" cy="661194"/>
          </a:xfrm>
          <a:prstGeom prst="rect">
            <a:avLst/>
          </a:prstGeom>
        </p:spPr>
      </p:pic>
      <p:sp>
        <p:nvSpPr>
          <p:cNvPr id="2" name="Rectangle 1">
            <a:extLst>
              <a:ext uri="{FF2B5EF4-FFF2-40B4-BE49-F238E27FC236}">
                <a16:creationId xmlns:a16="http://schemas.microsoft.com/office/drawing/2014/main" id="{604AE102-2AAB-4374-16BB-3178F51707F5}"/>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4043866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C79F5D52-46E2-43A3-A3B3-59D8BCEA888E}"/>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6" name="Rectangle 5">
            <a:extLst>
              <a:ext uri="{FF2B5EF4-FFF2-40B4-BE49-F238E27FC236}">
                <a16:creationId xmlns:a16="http://schemas.microsoft.com/office/drawing/2014/main" id="{D0951927-1A70-43DB-A567-D83F8C38169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3323941-AF62-4F29-BACD-2139DA96BBB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329426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17" name="ZoneTexte 16">
            <a:extLst>
              <a:ext uri="{FF2B5EF4-FFF2-40B4-BE49-F238E27FC236}">
                <a16:creationId xmlns:a16="http://schemas.microsoft.com/office/drawing/2014/main" id="{8CF333E4-72DB-4120-9C2C-EA4B7755FA34}"/>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9" name="Rectangle 8">
            <a:extLst>
              <a:ext uri="{FF2B5EF4-FFF2-40B4-BE49-F238E27FC236}">
                <a16:creationId xmlns:a16="http://schemas.microsoft.com/office/drawing/2014/main" id="{EE162BE1-7841-406C-BB85-F3DB8161398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99DE0D-C80A-4F54-B6B5-7F0230024FA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1841413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17" name="ZoneTexte 16">
            <a:extLst>
              <a:ext uri="{FF2B5EF4-FFF2-40B4-BE49-F238E27FC236}">
                <a16:creationId xmlns:a16="http://schemas.microsoft.com/office/drawing/2014/main" id="{8CF333E4-72DB-4120-9C2C-EA4B7755FA34}"/>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9" name="Rectangle 8">
            <a:extLst>
              <a:ext uri="{FF2B5EF4-FFF2-40B4-BE49-F238E27FC236}">
                <a16:creationId xmlns:a16="http://schemas.microsoft.com/office/drawing/2014/main" id="{EE162BE1-7841-406C-BB85-F3DB8161398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7F28889-36A4-4C14-B751-F6C3677C8287}"/>
              </a:ext>
            </a:extLst>
          </p:cNvPr>
          <p:cNvSpPr/>
          <p:nvPr/>
        </p:nvSpPr>
        <p:spPr>
          <a:xfrm>
            <a:off x="2904340" y="10108"/>
            <a:ext cx="880110" cy="854954"/>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2800"/>
          </a:p>
        </p:txBody>
      </p:sp>
      <p:pic>
        <p:nvPicPr>
          <p:cNvPr id="10" name="Image 9">
            <a:extLst>
              <a:ext uri="{FF2B5EF4-FFF2-40B4-BE49-F238E27FC236}">
                <a16:creationId xmlns:a16="http://schemas.microsoft.com/office/drawing/2014/main" id="{432111BD-56E3-480F-B447-DF71CB562E85}"/>
              </a:ext>
            </a:extLst>
          </p:cNvPr>
          <p:cNvPicPr>
            <a:picLocks noChangeAspect="1"/>
          </p:cNvPicPr>
          <p:nvPr/>
        </p:nvPicPr>
        <p:blipFill>
          <a:blip r:embed="rId2"/>
          <a:stretch>
            <a:fillRect/>
          </a:stretch>
        </p:blipFill>
        <p:spPr>
          <a:xfrm>
            <a:off x="3078601" y="315992"/>
            <a:ext cx="531587" cy="436347"/>
          </a:xfrm>
          <a:prstGeom prst="rect">
            <a:avLst/>
          </a:prstGeom>
        </p:spPr>
      </p:pic>
      <p:sp>
        <p:nvSpPr>
          <p:cNvPr id="11" name="ZoneTexte 10">
            <a:extLst>
              <a:ext uri="{FF2B5EF4-FFF2-40B4-BE49-F238E27FC236}">
                <a16:creationId xmlns:a16="http://schemas.microsoft.com/office/drawing/2014/main" id="{1F9E0EA9-5341-4252-AD1F-3202B5C6F9D8}"/>
              </a:ext>
            </a:extLst>
          </p:cNvPr>
          <p:cNvSpPr txBox="1"/>
          <p:nvPr/>
        </p:nvSpPr>
        <p:spPr>
          <a:xfrm>
            <a:off x="2852074" y="-6227"/>
            <a:ext cx="984640" cy="338554"/>
          </a:xfrm>
          <a:prstGeom prst="rect">
            <a:avLst/>
          </a:prstGeom>
          <a:noFill/>
        </p:spPr>
        <p:txBody>
          <a:bodyPr wrap="square">
            <a:spAutoFit/>
          </a:bodyPr>
          <a:lstStyle/>
          <a:p>
            <a:pPr algn="ctr"/>
            <a:r>
              <a:rPr lang="en-US" sz="1600" dirty="0">
                <a:solidFill>
                  <a:schemeClr val="bg1"/>
                </a:solidFill>
              </a:rPr>
              <a:t>Labelling</a:t>
            </a:r>
          </a:p>
        </p:txBody>
      </p:sp>
      <p:cxnSp>
        <p:nvCxnSpPr>
          <p:cNvPr id="13" name="Connecteur droit avec flèche 26">
            <a:extLst>
              <a:ext uri="{FF2B5EF4-FFF2-40B4-BE49-F238E27FC236}">
                <a16:creationId xmlns:a16="http://schemas.microsoft.com/office/drawing/2014/main" id="{675B7B76-A27C-471A-896A-EE9DA59C0B37}"/>
              </a:ext>
            </a:extLst>
          </p:cNvPr>
          <p:cNvCxnSpPr>
            <a:cxnSpLocks/>
            <a:stCxn id="33" idx="0"/>
            <a:endCxn id="2" idx="3"/>
          </p:cNvCxnSpPr>
          <p:nvPr/>
        </p:nvCxnSpPr>
        <p:spPr>
          <a:xfrm flipH="1" flipV="1">
            <a:off x="3784450" y="437585"/>
            <a:ext cx="1076248" cy="622590"/>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6" name="Connecteur droit avec flèche 26">
            <a:extLst>
              <a:ext uri="{FF2B5EF4-FFF2-40B4-BE49-F238E27FC236}">
                <a16:creationId xmlns:a16="http://schemas.microsoft.com/office/drawing/2014/main" id="{49C5D7D8-79F9-4A8E-AFE4-2E7774B6CD16}"/>
              </a:ext>
            </a:extLst>
          </p:cNvPr>
          <p:cNvCxnSpPr>
            <a:cxnSpLocks/>
            <a:stCxn id="2" idx="1"/>
            <a:endCxn id="7" idx="0"/>
          </p:cNvCxnSpPr>
          <p:nvPr/>
        </p:nvCxnSpPr>
        <p:spPr>
          <a:xfrm flipH="1">
            <a:off x="1934684" y="437585"/>
            <a:ext cx="969656" cy="622589"/>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14C65A5-B6CE-3B75-C2C4-7A679F87458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1886404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17" name="ZoneTexte 16">
            <a:extLst>
              <a:ext uri="{FF2B5EF4-FFF2-40B4-BE49-F238E27FC236}">
                <a16:creationId xmlns:a16="http://schemas.microsoft.com/office/drawing/2014/main" id="{C75C7020-0BC2-4030-B4B2-59C34F195C0B}"/>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2" name="Rectangle 11">
            <a:extLst>
              <a:ext uri="{FF2B5EF4-FFF2-40B4-BE49-F238E27FC236}">
                <a16:creationId xmlns:a16="http://schemas.microsoft.com/office/drawing/2014/main" id="{098415DD-11C3-424C-AC91-B9F68A2577E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B33B7D5-5EDD-4CAE-B704-E3B1DCC5C9E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
        <p:nvSpPr>
          <p:cNvPr id="2" name="Rectangle 1">
            <a:extLst>
              <a:ext uri="{FF2B5EF4-FFF2-40B4-BE49-F238E27FC236}">
                <a16:creationId xmlns:a16="http://schemas.microsoft.com/office/drawing/2014/main" id="{585694BF-8519-6B26-A26F-5003D91AC136}"/>
              </a:ext>
            </a:extLst>
          </p:cNvPr>
          <p:cNvSpPr/>
          <p:nvPr/>
        </p:nvSpPr>
        <p:spPr>
          <a:xfrm>
            <a:off x="2904340" y="10108"/>
            <a:ext cx="880110" cy="854954"/>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2800"/>
          </a:p>
        </p:txBody>
      </p:sp>
      <p:pic>
        <p:nvPicPr>
          <p:cNvPr id="3" name="Image 2">
            <a:extLst>
              <a:ext uri="{FF2B5EF4-FFF2-40B4-BE49-F238E27FC236}">
                <a16:creationId xmlns:a16="http://schemas.microsoft.com/office/drawing/2014/main" id="{CAF31EFE-A66F-BE55-8842-E7682582A6B6}"/>
              </a:ext>
            </a:extLst>
          </p:cNvPr>
          <p:cNvPicPr>
            <a:picLocks noChangeAspect="1"/>
          </p:cNvPicPr>
          <p:nvPr/>
        </p:nvPicPr>
        <p:blipFill>
          <a:blip r:embed="rId3"/>
          <a:stretch>
            <a:fillRect/>
          </a:stretch>
        </p:blipFill>
        <p:spPr>
          <a:xfrm>
            <a:off x="3078601" y="315992"/>
            <a:ext cx="531587" cy="436347"/>
          </a:xfrm>
          <a:prstGeom prst="rect">
            <a:avLst/>
          </a:prstGeom>
        </p:spPr>
      </p:pic>
      <p:sp>
        <p:nvSpPr>
          <p:cNvPr id="4" name="ZoneTexte 3">
            <a:extLst>
              <a:ext uri="{FF2B5EF4-FFF2-40B4-BE49-F238E27FC236}">
                <a16:creationId xmlns:a16="http://schemas.microsoft.com/office/drawing/2014/main" id="{0B1258AE-1AAC-F65B-CF5E-3CA6714F6ABA}"/>
              </a:ext>
            </a:extLst>
          </p:cNvPr>
          <p:cNvSpPr txBox="1"/>
          <p:nvPr/>
        </p:nvSpPr>
        <p:spPr>
          <a:xfrm>
            <a:off x="2852074" y="-6227"/>
            <a:ext cx="984640" cy="338554"/>
          </a:xfrm>
          <a:prstGeom prst="rect">
            <a:avLst/>
          </a:prstGeom>
          <a:noFill/>
        </p:spPr>
        <p:txBody>
          <a:bodyPr wrap="square">
            <a:spAutoFit/>
          </a:bodyPr>
          <a:lstStyle/>
          <a:p>
            <a:pPr algn="ctr"/>
            <a:r>
              <a:rPr lang="en-US" sz="1600" dirty="0">
                <a:solidFill>
                  <a:schemeClr val="bg1"/>
                </a:solidFill>
              </a:rPr>
              <a:t>Labelling</a:t>
            </a:r>
          </a:p>
        </p:txBody>
      </p:sp>
      <p:cxnSp>
        <p:nvCxnSpPr>
          <p:cNvPr id="5" name="Connecteur droit avec flèche 26">
            <a:extLst>
              <a:ext uri="{FF2B5EF4-FFF2-40B4-BE49-F238E27FC236}">
                <a16:creationId xmlns:a16="http://schemas.microsoft.com/office/drawing/2014/main" id="{D917B58E-D327-69E6-DCC1-534C95A7ED88}"/>
              </a:ext>
            </a:extLst>
          </p:cNvPr>
          <p:cNvCxnSpPr>
            <a:cxnSpLocks/>
            <a:endCxn id="2" idx="3"/>
          </p:cNvCxnSpPr>
          <p:nvPr/>
        </p:nvCxnSpPr>
        <p:spPr>
          <a:xfrm flipH="1" flipV="1">
            <a:off x="3784450" y="437585"/>
            <a:ext cx="1076248" cy="622590"/>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8" name="Connecteur droit avec flèche 26">
            <a:extLst>
              <a:ext uri="{FF2B5EF4-FFF2-40B4-BE49-F238E27FC236}">
                <a16:creationId xmlns:a16="http://schemas.microsoft.com/office/drawing/2014/main" id="{A50CFB52-9179-B512-C419-344432FA33E6}"/>
              </a:ext>
            </a:extLst>
          </p:cNvPr>
          <p:cNvCxnSpPr>
            <a:cxnSpLocks/>
            <a:stCxn id="2" idx="1"/>
          </p:cNvCxnSpPr>
          <p:nvPr/>
        </p:nvCxnSpPr>
        <p:spPr>
          <a:xfrm flipH="1">
            <a:off x="1934684" y="437585"/>
            <a:ext cx="969656" cy="622589"/>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1490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Consumer Production</a:t>
            </a:r>
            <a:br>
              <a:rPr lang="en-US" sz="2800"/>
            </a:br>
            <a:r>
              <a:rPr lang="en-US" sz="280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en-US" b="1">
                <a:solidFill>
                  <a:schemeClr val="bg1">
                    <a:lumMod val="50000"/>
                  </a:schemeClr>
                </a:solidFill>
              </a:rPr>
              <a:t>use</a:t>
            </a:r>
          </a:p>
        </p:txBody>
      </p:sp>
      <p:sp>
        <p:nvSpPr>
          <p:cNvPr id="17" name="ZoneTexte 16">
            <a:extLst>
              <a:ext uri="{FF2B5EF4-FFF2-40B4-BE49-F238E27FC236}">
                <a16:creationId xmlns:a16="http://schemas.microsoft.com/office/drawing/2014/main" id="{C097EF50-1000-45BA-8A44-BA7BC0AE2628}"/>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5" name="Rectangle 14">
            <a:extLst>
              <a:ext uri="{FF2B5EF4-FFF2-40B4-BE49-F238E27FC236}">
                <a16:creationId xmlns:a16="http://schemas.microsoft.com/office/drawing/2014/main" id="{ADE85EBC-4396-4AED-B26E-02C699D911E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8326357-675F-4012-A60A-91EC8ACC65C9}"/>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
        <p:nvSpPr>
          <p:cNvPr id="2" name="Rectangle 1">
            <a:extLst>
              <a:ext uri="{FF2B5EF4-FFF2-40B4-BE49-F238E27FC236}">
                <a16:creationId xmlns:a16="http://schemas.microsoft.com/office/drawing/2014/main" id="{AEE7A450-44C4-8778-5BE1-88CEDB154A9D}"/>
              </a:ext>
            </a:extLst>
          </p:cNvPr>
          <p:cNvSpPr/>
          <p:nvPr/>
        </p:nvSpPr>
        <p:spPr>
          <a:xfrm>
            <a:off x="2904340" y="10108"/>
            <a:ext cx="880110" cy="854954"/>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2800"/>
          </a:p>
        </p:txBody>
      </p:sp>
      <p:pic>
        <p:nvPicPr>
          <p:cNvPr id="3" name="Image 2">
            <a:extLst>
              <a:ext uri="{FF2B5EF4-FFF2-40B4-BE49-F238E27FC236}">
                <a16:creationId xmlns:a16="http://schemas.microsoft.com/office/drawing/2014/main" id="{73370640-12DE-4C68-E8CA-22C319E5ED6B}"/>
              </a:ext>
            </a:extLst>
          </p:cNvPr>
          <p:cNvPicPr>
            <a:picLocks noChangeAspect="1"/>
          </p:cNvPicPr>
          <p:nvPr/>
        </p:nvPicPr>
        <p:blipFill>
          <a:blip r:embed="rId3"/>
          <a:stretch>
            <a:fillRect/>
          </a:stretch>
        </p:blipFill>
        <p:spPr>
          <a:xfrm>
            <a:off x="3078601" y="315992"/>
            <a:ext cx="531587" cy="436347"/>
          </a:xfrm>
          <a:prstGeom prst="rect">
            <a:avLst/>
          </a:prstGeom>
        </p:spPr>
      </p:pic>
      <p:sp>
        <p:nvSpPr>
          <p:cNvPr id="4" name="ZoneTexte 3">
            <a:extLst>
              <a:ext uri="{FF2B5EF4-FFF2-40B4-BE49-F238E27FC236}">
                <a16:creationId xmlns:a16="http://schemas.microsoft.com/office/drawing/2014/main" id="{DF5D96A3-7C89-3FCC-E4D3-395C0F26B1FC}"/>
              </a:ext>
            </a:extLst>
          </p:cNvPr>
          <p:cNvSpPr txBox="1"/>
          <p:nvPr/>
        </p:nvSpPr>
        <p:spPr>
          <a:xfrm>
            <a:off x="2852074" y="-6227"/>
            <a:ext cx="984640" cy="338554"/>
          </a:xfrm>
          <a:prstGeom prst="rect">
            <a:avLst/>
          </a:prstGeom>
          <a:noFill/>
        </p:spPr>
        <p:txBody>
          <a:bodyPr wrap="square">
            <a:spAutoFit/>
          </a:bodyPr>
          <a:lstStyle/>
          <a:p>
            <a:pPr algn="ctr"/>
            <a:r>
              <a:rPr lang="en-US" sz="1600" dirty="0">
                <a:solidFill>
                  <a:schemeClr val="bg1"/>
                </a:solidFill>
              </a:rPr>
              <a:t>Labelling</a:t>
            </a:r>
          </a:p>
        </p:txBody>
      </p:sp>
      <p:cxnSp>
        <p:nvCxnSpPr>
          <p:cNvPr id="8" name="Connecteur droit avec flèche 26">
            <a:extLst>
              <a:ext uri="{FF2B5EF4-FFF2-40B4-BE49-F238E27FC236}">
                <a16:creationId xmlns:a16="http://schemas.microsoft.com/office/drawing/2014/main" id="{B2B7133A-6FF0-9755-B8F8-3FBF35BD01D9}"/>
              </a:ext>
            </a:extLst>
          </p:cNvPr>
          <p:cNvCxnSpPr>
            <a:cxnSpLocks/>
            <a:endCxn id="2" idx="3"/>
          </p:cNvCxnSpPr>
          <p:nvPr/>
        </p:nvCxnSpPr>
        <p:spPr>
          <a:xfrm flipH="1" flipV="1">
            <a:off x="3784450" y="437585"/>
            <a:ext cx="1076248" cy="622590"/>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 name="Connecteur droit avec flèche 26">
            <a:extLst>
              <a:ext uri="{FF2B5EF4-FFF2-40B4-BE49-F238E27FC236}">
                <a16:creationId xmlns:a16="http://schemas.microsoft.com/office/drawing/2014/main" id="{31225DB3-87E9-D27D-28D6-E8B6A80F321E}"/>
              </a:ext>
            </a:extLst>
          </p:cNvPr>
          <p:cNvCxnSpPr>
            <a:cxnSpLocks/>
            <a:stCxn id="2" idx="1"/>
          </p:cNvCxnSpPr>
          <p:nvPr/>
        </p:nvCxnSpPr>
        <p:spPr>
          <a:xfrm flipH="1">
            <a:off x="1934684" y="437585"/>
            <a:ext cx="969656" cy="622589"/>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3610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55DE023-6FF1-4F82-9ADF-2F38D70B022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a:extLst>
              <a:ext uri="{FF2B5EF4-FFF2-40B4-BE49-F238E27FC236}">
                <a16:creationId xmlns:a16="http://schemas.microsoft.com/office/drawing/2014/main" id="{81D46897-0474-40B0-A96E-04C8F43BBFA3}"/>
              </a:ext>
            </a:extLst>
          </p:cNvPr>
          <p:cNvSpPr/>
          <p:nvPr/>
        </p:nvSpPr>
        <p:spPr>
          <a:xfrm>
            <a:off x="2436219" y="-1381524"/>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a:extLst>
              <a:ext uri="{FF2B5EF4-FFF2-40B4-BE49-F238E27FC236}">
                <a16:creationId xmlns:a16="http://schemas.microsoft.com/office/drawing/2014/main" id="{4570F992-041E-43DA-A5CB-FF15212EA5A7}"/>
              </a:ext>
            </a:extLst>
          </p:cNvPr>
          <p:cNvSpPr/>
          <p:nvPr/>
        </p:nvSpPr>
        <p:spPr>
          <a:xfrm>
            <a:off x="4774075" y="2108677"/>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a:extLst>
              <a:ext uri="{FF2B5EF4-FFF2-40B4-BE49-F238E27FC236}">
                <a16:creationId xmlns:a16="http://schemas.microsoft.com/office/drawing/2014/main" id="{4546AF2F-45E3-4805-8078-098A3EAB337C}"/>
              </a:ext>
            </a:extLst>
          </p:cNvPr>
          <p:cNvSpPr/>
          <p:nvPr/>
        </p:nvSpPr>
        <p:spPr>
          <a:xfrm>
            <a:off x="577961" y="2317938"/>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riangle isocèle 3">
            <a:extLst>
              <a:ext uri="{FF2B5EF4-FFF2-40B4-BE49-F238E27FC236}">
                <a16:creationId xmlns:a16="http://schemas.microsoft.com/office/drawing/2014/main" id="{4B115F5D-A6C0-4897-A7EE-833B44A27BCB}"/>
              </a:ext>
            </a:extLst>
          </p:cNvPr>
          <p:cNvSpPr/>
          <p:nvPr/>
        </p:nvSpPr>
        <p:spPr>
          <a:xfrm>
            <a:off x="3348505" y="1415475"/>
            <a:ext cx="4597400" cy="3848100"/>
          </a:xfrm>
          <a:prstGeom prst="triangle">
            <a:avLst/>
          </a:prstGeom>
          <a:no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ZoneTexte 4">
            <a:extLst>
              <a:ext uri="{FF2B5EF4-FFF2-40B4-BE49-F238E27FC236}">
                <a16:creationId xmlns:a16="http://schemas.microsoft.com/office/drawing/2014/main" id="{40672F5A-E705-4B41-8633-8DBAB2266C69}"/>
              </a:ext>
            </a:extLst>
          </p:cNvPr>
          <p:cNvSpPr txBox="1"/>
          <p:nvPr/>
        </p:nvSpPr>
        <p:spPr>
          <a:xfrm>
            <a:off x="1046855" y="5264319"/>
            <a:ext cx="4265911" cy="923330"/>
          </a:xfrm>
          <a:prstGeom prst="rect">
            <a:avLst/>
          </a:prstGeom>
          <a:noFill/>
        </p:spPr>
        <p:txBody>
          <a:bodyPr wrap="none" rtlCol="0">
            <a:spAutoFit/>
          </a:bodyPr>
          <a:lstStyle/>
          <a:p>
            <a:r>
              <a:rPr lang="en-US" sz="5400" dirty="0">
                <a:solidFill>
                  <a:schemeClr val="bg2">
                    <a:lumMod val="25000"/>
                  </a:schemeClr>
                </a:solidFill>
              </a:rPr>
              <a:t>Data Scientist</a:t>
            </a:r>
          </a:p>
        </p:txBody>
      </p:sp>
      <p:sp>
        <p:nvSpPr>
          <p:cNvPr id="6" name="ZoneTexte 5">
            <a:extLst>
              <a:ext uri="{FF2B5EF4-FFF2-40B4-BE49-F238E27FC236}">
                <a16:creationId xmlns:a16="http://schemas.microsoft.com/office/drawing/2014/main" id="{25C57132-1EB1-485B-89C9-9DE71832004B}"/>
              </a:ext>
            </a:extLst>
          </p:cNvPr>
          <p:cNvSpPr txBox="1"/>
          <p:nvPr/>
        </p:nvSpPr>
        <p:spPr>
          <a:xfrm>
            <a:off x="7953407" y="5256412"/>
            <a:ext cx="1313180" cy="923330"/>
          </a:xfrm>
          <a:prstGeom prst="rect">
            <a:avLst/>
          </a:prstGeom>
          <a:noFill/>
        </p:spPr>
        <p:txBody>
          <a:bodyPr wrap="none" rtlCol="0">
            <a:spAutoFit/>
          </a:bodyPr>
          <a:lstStyle/>
          <a:p>
            <a:r>
              <a:rPr lang="en-US" sz="5400">
                <a:solidFill>
                  <a:schemeClr val="bg2">
                    <a:lumMod val="25000"/>
                  </a:schemeClr>
                </a:solidFill>
              </a:rPr>
              <a:t>Ops</a:t>
            </a:r>
          </a:p>
        </p:txBody>
      </p:sp>
      <p:sp>
        <p:nvSpPr>
          <p:cNvPr id="7" name="ZoneTexte 6">
            <a:extLst>
              <a:ext uri="{FF2B5EF4-FFF2-40B4-BE49-F238E27FC236}">
                <a16:creationId xmlns:a16="http://schemas.microsoft.com/office/drawing/2014/main" id="{06432CD5-0919-4621-B5EA-75FCF806B855}"/>
              </a:ext>
            </a:extLst>
          </p:cNvPr>
          <p:cNvSpPr txBox="1"/>
          <p:nvPr/>
        </p:nvSpPr>
        <p:spPr>
          <a:xfrm>
            <a:off x="2860890" y="456923"/>
            <a:ext cx="5535811" cy="923330"/>
          </a:xfrm>
          <a:prstGeom prst="rect">
            <a:avLst/>
          </a:prstGeom>
          <a:noFill/>
        </p:spPr>
        <p:txBody>
          <a:bodyPr wrap="none" rtlCol="0">
            <a:spAutoFit/>
          </a:bodyPr>
          <a:lstStyle/>
          <a:p>
            <a:r>
              <a:rPr lang="en-US" sz="5400">
                <a:solidFill>
                  <a:schemeClr val="bg2">
                    <a:lumMod val="25000"/>
                  </a:schemeClr>
                </a:solidFill>
              </a:rPr>
              <a:t>Software Engineer</a:t>
            </a:r>
          </a:p>
        </p:txBody>
      </p:sp>
      <p:sp>
        <p:nvSpPr>
          <p:cNvPr id="10" name="ZoneTexte 9">
            <a:extLst>
              <a:ext uri="{FF2B5EF4-FFF2-40B4-BE49-F238E27FC236}">
                <a16:creationId xmlns:a16="http://schemas.microsoft.com/office/drawing/2014/main" id="{BA23676C-7BF3-4FDB-9270-B1FCD67B1D04}"/>
              </a:ext>
            </a:extLst>
          </p:cNvPr>
          <p:cNvSpPr txBox="1"/>
          <p:nvPr/>
        </p:nvSpPr>
        <p:spPr>
          <a:xfrm>
            <a:off x="9569561" y="210702"/>
            <a:ext cx="2317639" cy="707886"/>
          </a:xfrm>
          <a:prstGeom prst="rect">
            <a:avLst/>
          </a:prstGeom>
          <a:solidFill>
            <a:schemeClr val="tx1"/>
          </a:solidFill>
        </p:spPr>
        <p:txBody>
          <a:bodyPr wrap="square" rtlCol="0">
            <a:spAutoFit/>
          </a:bodyPr>
          <a:lstStyle/>
          <a:p>
            <a:pPr algn="ctr"/>
            <a:r>
              <a:rPr lang="en-US" sz="4000" dirty="0">
                <a:solidFill>
                  <a:schemeClr val="bg1"/>
                </a:solidFill>
              </a:rPr>
              <a:t>Stake 1</a:t>
            </a:r>
          </a:p>
        </p:txBody>
      </p:sp>
      <p:sp>
        <p:nvSpPr>
          <p:cNvPr id="11" name="Rectangle 10">
            <a:extLst>
              <a:ext uri="{FF2B5EF4-FFF2-40B4-BE49-F238E27FC236}">
                <a16:creationId xmlns:a16="http://schemas.microsoft.com/office/drawing/2014/main" id="{DF4B3ACD-7BF5-4B8C-8B64-DF9F1D60CDC8}"/>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676867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Consumer Production</a:t>
            </a:r>
            <a:br>
              <a:rPr lang="en-US" sz="2800"/>
            </a:br>
            <a:r>
              <a:rPr lang="en-US" sz="280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cxnSp>
        <p:nvCxnSpPr>
          <p:cNvPr id="27" name="Connecteur droit avec flèche 26">
            <a:extLst>
              <a:ext uri="{FF2B5EF4-FFF2-40B4-BE49-F238E27FC236}">
                <a16:creationId xmlns:a16="http://schemas.microsoft.com/office/drawing/2014/main" id="{18AC9058-9D26-4EB7-BE02-3B43B8AA0251}"/>
              </a:ext>
            </a:extLst>
          </p:cNvPr>
          <p:cNvCxnSpPr>
            <a:cxnSpLocks/>
            <a:endCxn id="7" idx="1"/>
          </p:cNvCxnSpPr>
          <p:nvPr/>
        </p:nvCxnSpPr>
        <p:spPr>
          <a:xfrm rot="10800000">
            <a:off x="962677" y="1757063"/>
            <a:ext cx="10756417" cy="10432"/>
          </a:xfrm>
          <a:prstGeom prst="curvedConnector5">
            <a:avLst>
              <a:gd name="adj1" fmla="val -959"/>
              <a:gd name="adj2" fmla="val -23900834"/>
              <a:gd name="adj3" fmla="val 102125"/>
            </a:avLst>
          </a:prstGeom>
          <a:ln w="101600">
            <a:solidFill>
              <a:schemeClr val="accent4">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5" name="ZoneTexte 64">
            <a:extLst>
              <a:ext uri="{FF2B5EF4-FFF2-40B4-BE49-F238E27FC236}">
                <a16:creationId xmlns:a16="http://schemas.microsoft.com/office/drawing/2014/main" id="{962E38F1-C850-4469-9FCB-715020BB231A}"/>
              </a:ext>
            </a:extLst>
          </p:cNvPr>
          <p:cNvSpPr txBox="1"/>
          <p:nvPr/>
        </p:nvSpPr>
        <p:spPr>
          <a:xfrm>
            <a:off x="3905968" y="4901036"/>
            <a:ext cx="4960737" cy="923330"/>
          </a:xfrm>
          <a:prstGeom prst="rect">
            <a:avLst/>
          </a:prstGeom>
          <a:solidFill>
            <a:schemeClr val="accent4">
              <a:lumMod val="75000"/>
            </a:schemeClr>
          </a:solidFill>
        </p:spPr>
        <p:txBody>
          <a:bodyPr wrap="square" rtlCol="0">
            <a:spAutoFit/>
          </a:bodyPr>
          <a:lstStyle/>
          <a:p>
            <a:pPr algn="ctr"/>
            <a:r>
              <a:rPr lang="en-US" sz="5400" b="1">
                <a:solidFill>
                  <a:schemeClr val="bg1"/>
                </a:solidFill>
              </a:rPr>
              <a:t>Feedback Loop</a:t>
            </a:r>
            <a:endParaRPr lang="en-US" sz="2800" b="1">
              <a:solidFill>
                <a:schemeClr val="bg1"/>
              </a:solidFill>
            </a:endParaRP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en-US" b="1">
                <a:solidFill>
                  <a:schemeClr val="bg1">
                    <a:lumMod val="50000"/>
                  </a:schemeClr>
                </a:solidFill>
              </a:rPr>
              <a:t>use</a:t>
            </a:r>
          </a:p>
        </p:txBody>
      </p:sp>
      <p:sp>
        <p:nvSpPr>
          <p:cNvPr id="94" name="ZoneTexte 93">
            <a:extLst>
              <a:ext uri="{FF2B5EF4-FFF2-40B4-BE49-F238E27FC236}">
                <a16:creationId xmlns:a16="http://schemas.microsoft.com/office/drawing/2014/main" id="{DE752191-853D-4AF1-8D3A-20B0B8C3FCC8}"/>
              </a:ext>
            </a:extLst>
          </p:cNvPr>
          <p:cNvSpPr txBox="1"/>
          <p:nvPr/>
        </p:nvSpPr>
        <p:spPr>
          <a:xfrm>
            <a:off x="5712968" y="3611265"/>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sp>
        <p:nvSpPr>
          <p:cNvPr id="36" name="ZoneTexte 35">
            <a:extLst>
              <a:ext uri="{FF2B5EF4-FFF2-40B4-BE49-F238E27FC236}">
                <a16:creationId xmlns:a16="http://schemas.microsoft.com/office/drawing/2014/main" id="{1A6C0B07-B23B-46EF-92C8-AE5F46E7A05A}"/>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8" name="Rectangle 17">
            <a:extLst>
              <a:ext uri="{FF2B5EF4-FFF2-40B4-BE49-F238E27FC236}">
                <a16:creationId xmlns:a16="http://schemas.microsoft.com/office/drawing/2014/main" id="{A07A1039-47E2-40C7-A460-7E322923EFD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B5A0FCF-A491-4B5C-8A6F-DBFF6C3EF3E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
        <p:nvSpPr>
          <p:cNvPr id="2" name="Rectangle 1">
            <a:extLst>
              <a:ext uri="{FF2B5EF4-FFF2-40B4-BE49-F238E27FC236}">
                <a16:creationId xmlns:a16="http://schemas.microsoft.com/office/drawing/2014/main" id="{47E9903E-796E-715E-6943-B23A313F4077}"/>
              </a:ext>
            </a:extLst>
          </p:cNvPr>
          <p:cNvSpPr/>
          <p:nvPr/>
        </p:nvSpPr>
        <p:spPr>
          <a:xfrm>
            <a:off x="2904340" y="10108"/>
            <a:ext cx="880110" cy="854954"/>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2800"/>
          </a:p>
        </p:txBody>
      </p:sp>
      <p:pic>
        <p:nvPicPr>
          <p:cNvPr id="3" name="Image 2">
            <a:extLst>
              <a:ext uri="{FF2B5EF4-FFF2-40B4-BE49-F238E27FC236}">
                <a16:creationId xmlns:a16="http://schemas.microsoft.com/office/drawing/2014/main" id="{E781F05A-E766-BEB4-C9CC-C757C1968A57}"/>
              </a:ext>
            </a:extLst>
          </p:cNvPr>
          <p:cNvPicPr>
            <a:picLocks noChangeAspect="1"/>
          </p:cNvPicPr>
          <p:nvPr/>
        </p:nvPicPr>
        <p:blipFill>
          <a:blip r:embed="rId3"/>
          <a:stretch>
            <a:fillRect/>
          </a:stretch>
        </p:blipFill>
        <p:spPr>
          <a:xfrm>
            <a:off x="3078601" y="315992"/>
            <a:ext cx="531587" cy="436347"/>
          </a:xfrm>
          <a:prstGeom prst="rect">
            <a:avLst/>
          </a:prstGeom>
        </p:spPr>
      </p:pic>
      <p:sp>
        <p:nvSpPr>
          <p:cNvPr id="4" name="ZoneTexte 3">
            <a:extLst>
              <a:ext uri="{FF2B5EF4-FFF2-40B4-BE49-F238E27FC236}">
                <a16:creationId xmlns:a16="http://schemas.microsoft.com/office/drawing/2014/main" id="{9334335B-E067-DBE2-8C9A-28D6EBBAA4FF}"/>
              </a:ext>
            </a:extLst>
          </p:cNvPr>
          <p:cNvSpPr txBox="1"/>
          <p:nvPr/>
        </p:nvSpPr>
        <p:spPr>
          <a:xfrm>
            <a:off x="2852074" y="-6227"/>
            <a:ext cx="984640" cy="338554"/>
          </a:xfrm>
          <a:prstGeom prst="rect">
            <a:avLst/>
          </a:prstGeom>
          <a:noFill/>
        </p:spPr>
        <p:txBody>
          <a:bodyPr wrap="square">
            <a:spAutoFit/>
          </a:bodyPr>
          <a:lstStyle/>
          <a:p>
            <a:pPr algn="ctr"/>
            <a:r>
              <a:rPr lang="en-US" sz="1600" dirty="0">
                <a:solidFill>
                  <a:schemeClr val="bg1"/>
                </a:solidFill>
              </a:rPr>
              <a:t>Labelling</a:t>
            </a:r>
          </a:p>
        </p:txBody>
      </p:sp>
      <p:cxnSp>
        <p:nvCxnSpPr>
          <p:cNvPr id="8" name="Connecteur droit avec flèche 26">
            <a:extLst>
              <a:ext uri="{FF2B5EF4-FFF2-40B4-BE49-F238E27FC236}">
                <a16:creationId xmlns:a16="http://schemas.microsoft.com/office/drawing/2014/main" id="{0CE71225-7501-9C4B-6C3F-FC4D0C45DC92}"/>
              </a:ext>
            </a:extLst>
          </p:cNvPr>
          <p:cNvCxnSpPr>
            <a:cxnSpLocks/>
            <a:endCxn id="2" idx="3"/>
          </p:cNvCxnSpPr>
          <p:nvPr/>
        </p:nvCxnSpPr>
        <p:spPr>
          <a:xfrm flipH="1" flipV="1">
            <a:off x="3784450" y="437585"/>
            <a:ext cx="1076248" cy="622590"/>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 name="Connecteur droit avec flèche 26">
            <a:extLst>
              <a:ext uri="{FF2B5EF4-FFF2-40B4-BE49-F238E27FC236}">
                <a16:creationId xmlns:a16="http://schemas.microsoft.com/office/drawing/2014/main" id="{B5EFC8C0-521A-4428-D995-6BBC0C8ADB0D}"/>
              </a:ext>
            </a:extLst>
          </p:cNvPr>
          <p:cNvCxnSpPr>
            <a:cxnSpLocks/>
            <a:stCxn id="2" idx="1"/>
          </p:cNvCxnSpPr>
          <p:nvPr/>
        </p:nvCxnSpPr>
        <p:spPr>
          <a:xfrm flipH="1">
            <a:off x="1934684" y="437585"/>
            <a:ext cx="969656" cy="622589"/>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7668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2AFAEA-9E24-4D0B-BCB2-6C397E7D689E}"/>
              </a:ext>
            </a:extLst>
          </p:cNvPr>
          <p:cNvSpPr>
            <a:spLocks noGrp="1"/>
          </p:cNvSpPr>
          <p:nvPr>
            <p:ph type="title"/>
          </p:nvPr>
        </p:nvSpPr>
        <p:spPr>
          <a:xfrm>
            <a:off x="3301482" y="2134058"/>
            <a:ext cx="5589036" cy="2163163"/>
          </a:xfrm>
        </p:spPr>
        <p:txBody>
          <a:bodyPr>
            <a:normAutofit fontScale="90000"/>
          </a:bodyPr>
          <a:lstStyle/>
          <a:p>
            <a:r>
              <a:rPr lang="en-US" sz="17900">
                <a:solidFill>
                  <a:schemeClr val="accent6">
                    <a:lumMod val="60000"/>
                    <a:lumOff val="40000"/>
                  </a:schemeClr>
                </a:solidFill>
              </a:rPr>
              <a:t>Demo</a:t>
            </a:r>
          </a:p>
        </p:txBody>
      </p:sp>
      <p:sp>
        <p:nvSpPr>
          <p:cNvPr id="3" name="ZoneTexte 2">
            <a:extLst>
              <a:ext uri="{FF2B5EF4-FFF2-40B4-BE49-F238E27FC236}">
                <a16:creationId xmlns:a16="http://schemas.microsoft.com/office/drawing/2014/main" id="{EF8C4FFE-F74E-494C-A904-F290C980A9DD}"/>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5" name="ZoneTexte 4">
            <a:extLst>
              <a:ext uri="{FF2B5EF4-FFF2-40B4-BE49-F238E27FC236}">
                <a16:creationId xmlns:a16="http://schemas.microsoft.com/office/drawing/2014/main" id="{A43FABF8-1A9D-4179-915F-28F8EF00F040}"/>
              </a:ext>
            </a:extLst>
          </p:cNvPr>
          <p:cNvSpPr txBox="1"/>
          <p:nvPr/>
        </p:nvSpPr>
        <p:spPr>
          <a:xfrm>
            <a:off x="3467559" y="4480977"/>
            <a:ext cx="6097836" cy="369332"/>
          </a:xfrm>
          <a:prstGeom prst="rect">
            <a:avLst/>
          </a:prstGeom>
          <a:noFill/>
        </p:spPr>
        <p:txBody>
          <a:bodyPr wrap="square">
            <a:spAutoFit/>
          </a:bodyPr>
          <a:lstStyle/>
          <a:p>
            <a:r>
              <a:rPr lang="en-US">
                <a:hlinkClick r:id="rId3"/>
              </a:rPr>
              <a:t>Dogs vs. Cats | Kaggle</a:t>
            </a:r>
            <a:endParaRPr lang="en-US"/>
          </a:p>
        </p:txBody>
      </p:sp>
      <p:sp>
        <p:nvSpPr>
          <p:cNvPr id="6" name="ZoneTexte 5">
            <a:extLst>
              <a:ext uri="{FF2B5EF4-FFF2-40B4-BE49-F238E27FC236}">
                <a16:creationId xmlns:a16="http://schemas.microsoft.com/office/drawing/2014/main" id="{316C2D19-28E5-4D6B-A0ED-D2702641C188}"/>
              </a:ext>
            </a:extLst>
          </p:cNvPr>
          <p:cNvSpPr txBox="1"/>
          <p:nvPr/>
        </p:nvSpPr>
        <p:spPr>
          <a:xfrm flipH="1">
            <a:off x="3467559" y="4204433"/>
            <a:ext cx="2044182" cy="369332"/>
          </a:xfrm>
          <a:prstGeom prst="rect">
            <a:avLst/>
          </a:prstGeom>
          <a:noFill/>
        </p:spPr>
        <p:txBody>
          <a:bodyPr wrap="square" rtlCol="0">
            <a:spAutoFit/>
          </a:bodyPr>
          <a:lstStyle/>
          <a:p>
            <a:r>
              <a:rPr lang="en-US"/>
              <a:t>Source :</a:t>
            </a:r>
          </a:p>
        </p:txBody>
      </p:sp>
      <p:sp>
        <p:nvSpPr>
          <p:cNvPr id="7" name="Rectangle 6">
            <a:extLst>
              <a:ext uri="{FF2B5EF4-FFF2-40B4-BE49-F238E27FC236}">
                <a16:creationId xmlns:a16="http://schemas.microsoft.com/office/drawing/2014/main" id="{E340ED06-7829-4657-A420-BA1174A8117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CAE3CEB-A28A-4B50-B65A-67065764ED25}"/>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3378522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B35F83-4D35-5652-1C3C-E0E744CBFD5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68266E3-BC49-8CD0-C399-5027DDC0ABD8}"/>
              </a:ext>
            </a:extLst>
          </p:cNvPr>
          <p:cNvSpPr>
            <a:spLocks noGrp="1"/>
          </p:cNvSpPr>
          <p:nvPr>
            <p:ph idx="1"/>
          </p:nvPr>
        </p:nvSpPr>
        <p:spPr/>
        <p:txBody>
          <a:bodyPr/>
          <a:lstStyle/>
          <a:p>
            <a:endParaRPr lang="fr-FR"/>
          </a:p>
        </p:txBody>
      </p:sp>
      <p:pic>
        <p:nvPicPr>
          <p:cNvPr id="3076" name="Picture 4">
            <a:extLst>
              <a:ext uri="{FF2B5EF4-FFF2-40B4-BE49-F238E27FC236}">
                <a16:creationId xmlns:a16="http://schemas.microsoft.com/office/drawing/2014/main" id="{9C7A96DD-3FD6-EB7D-26C1-3D2A250289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594" y="453360"/>
            <a:ext cx="9104811" cy="53829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A54BCDB-D55F-5B3B-89C5-7BC33741A4A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1861249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7C7BAC-A4BB-466F-B5E0-0F31DC33A2BA}"/>
              </a:ext>
            </a:extLst>
          </p:cNvPr>
          <p:cNvSpPr/>
          <p:nvPr/>
        </p:nvSpPr>
        <p:spPr>
          <a:xfrm>
            <a:off x="1035602" y="1630680"/>
            <a:ext cx="5060398" cy="419176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Train a model</a:t>
            </a:r>
          </a:p>
        </p:txBody>
      </p:sp>
      <p:sp>
        <p:nvSpPr>
          <p:cNvPr id="6" name="Rectangle 5">
            <a:extLst>
              <a:ext uri="{FF2B5EF4-FFF2-40B4-BE49-F238E27FC236}">
                <a16:creationId xmlns:a16="http://schemas.microsoft.com/office/drawing/2014/main" id="{A1CCF4AC-DA94-4498-BE47-177022FF3DED}"/>
              </a:ext>
            </a:extLst>
          </p:cNvPr>
          <p:cNvSpPr/>
          <p:nvPr/>
        </p:nvSpPr>
        <p:spPr>
          <a:xfrm>
            <a:off x="1157726" y="2834640"/>
            <a:ext cx="2312437"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13 000</a:t>
            </a:r>
            <a:br>
              <a:rPr lang="en-US" sz="4800" dirty="0"/>
            </a:br>
            <a:r>
              <a:rPr lang="en-US" sz="4000" dirty="0"/>
              <a:t>train</a:t>
            </a:r>
            <a:endParaRPr lang="en-US" sz="4800" dirty="0"/>
          </a:p>
        </p:txBody>
      </p:sp>
      <p:sp>
        <p:nvSpPr>
          <p:cNvPr id="7" name="Rectangle 6">
            <a:extLst>
              <a:ext uri="{FF2B5EF4-FFF2-40B4-BE49-F238E27FC236}">
                <a16:creationId xmlns:a16="http://schemas.microsoft.com/office/drawing/2014/main" id="{90DECDDC-5D77-4E50-BCAD-9BCA32AB687A}"/>
              </a:ext>
            </a:extLst>
          </p:cNvPr>
          <p:cNvSpPr/>
          <p:nvPr/>
        </p:nvSpPr>
        <p:spPr>
          <a:xfrm>
            <a:off x="3592286" y="2834640"/>
            <a:ext cx="2312437"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 4 000</a:t>
            </a:r>
            <a:br>
              <a:rPr lang="en-US" sz="4800" dirty="0"/>
            </a:br>
            <a:r>
              <a:rPr lang="en-US" sz="4000" dirty="0"/>
              <a:t>validation</a:t>
            </a:r>
            <a:endParaRPr lang="en-US" sz="4800" dirty="0"/>
          </a:p>
        </p:txBody>
      </p:sp>
      <p:sp>
        <p:nvSpPr>
          <p:cNvPr id="9" name="Rectangle 8">
            <a:extLst>
              <a:ext uri="{FF2B5EF4-FFF2-40B4-BE49-F238E27FC236}">
                <a16:creationId xmlns:a16="http://schemas.microsoft.com/office/drawing/2014/main" id="{3CDEE3C6-8AA6-4A2E-926E-28CAC6FE75AF}"/>
              </a:ext>
            </a:extLst>
          </p:cNvPr>
          <p:cNvSpPr/>
          <p:nvPr/>
        </p:nvSpPr>
        <p:spPr>
          <a:xfrm>
            <a:off x="8093266" y="2834640"/>
            <a:ext cx="291155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3 000</a:t>
            </a:r>
            <a:br>
              <a:rPr lang="en-US" sz="4800" dirty="0"/>
            </a:br>
            <a:r>
              <a:rPr lang="en-US" sz="4000" dirty="0"/>
              <a:t>test</a:t>
            </a:r>
            <a:endParaRPr lang="en-US" sz="4800" dirty="0"/>
          </a:p>
        </p:txBody>
      </p:sp>
      <p:sp>
        <p:nvSpPr>
          <p:cNvPr id="11" name="Titre 1">
            <a:extLst>
              <a:ext uri="{FF2B5EF4-FFF2-40B4-BE49-F238E27FC236}">
                <a16:creationId xmlns:a16="http://schemas.microsoft.com/office/drawing/2014/main" id="{7F72AA1E-01A3-4603-98F8-68ABC00C55B9}"/>
              </a:ext>
            </a:extLst>
          </p:cNvPr>
          <p:cNvSpPr>
            <a:spLocks noGrp="1"/>
          </p:cNvSpPr>
          <p:nvPr>
            <p:ph type="title"/>
          </p:nvPr>
        </p:nvSpPr>
        <p:spPr>
          <a:xfrm>
            <a:off x="838200" y="154650"/>
            <a:ext cx="10515600" cy="1325563"/>
          </a:xfrm>
        </p:spPr>
        <p:txBody>
          <a:bodyPr/>
          <a:lstStyle/>
          <a:p>
            <a:pPr algn="ctr"/>
            <a:r>
              <a:rPr lang="en-US">
                <a:solidFill>
                  <a:schemeClr val="bg2">
                    <a:lumMod val="25000"/>
                  </a:schemeClr>
                </a:solidFill>
              </a:rPr>
              <a:t>Dataset of 20 000 files</a:t>
            </a:r>
          </a:p>
        </p:txBody>
      </p:sp>
      <p:pic>
        <p:nvPicPr>
          <p:cNvPr id="12" name="Espace réservé du contenu 5">
            <a:extLst>
              <a:ext uri="{FF2B5EF4-FFF2-40B4-BE49-F238E27FC236}">
                <a16:creationId xmlns:a16="http://schemas.microsoft.com/office/drawing/2014/main" id="{A33FDF19-2F5D-4F58-B63B-E6F000A4251B}"/>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407566" y="1836620"/>
            <a:ext cx="523428" cy="426043"/>
          </a:xfrm>
          <a:prstGeom prst="rect">
            <a:avLst/>
          </a:prstGeom>
          <a:effectLst>
            <a:outerShdw algn="ctr" rotWithShape="0">
              <a:srgbClr val="000000"/>
            </a:outerShdw>
          </a:effectLst>
        </p:spPr>
      </p:pic>
      <p:sp>
        <p:nvSpPr>
          <p:cNvPr id="8" name="ZoneTexte 7">
            <a:extLst>
              <a:ext uri="{FF2B5EF4-FFF2-40B4-BE49-F238E27FC236}">
                <a16:creationId xmlns:a16="http://schemas.microsoft.com/office/drawing/2014/main" id="{EE944F24-7988-4AAE-9481-219DB5FF523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0" name="Rectangle 9">
            <a:extLst>
              <a:ext uri="{FF2B5EF4-FFF2-40B4-BE49-F238E27FC236}">
                <a16:creationId xmlns:a16="http://schemas.microsoft.com/office/drawing/2014/main" id="{82A4BEC6-78F0-4D40-8C4F-1567F3F016F8}"/>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E6C35AC-FCAD-4ADB-8B19-43DD08792B2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39225839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55AC33-4DB7-4EC6-A0B3-37D17623F791}"/>
              </a:ext>
            </a:extLst>
          </p:cNvPr>
          <p:cNvSpPr>
            <a:spLocks noGrp="1"/>
          </p:cNvSpPr>
          <p:nvPr>
            <p:ph type="title"/>
          </p:nvPr>
        </p:nvSpPr>
        <p:spPr>
          <a:xfrm>
            <a:off x="2867484" y="28439"/>
            <a:ext cx="6457032" cy="956232"/>
          </a:xfrm>
        </p:spPr>
        <p:txBody>
          <a:bodyPr/>
          <a:lstStyle/>
          <a:p>
            <a:pPr algn="ctr"/>
            <a:r>
              <a:rPr lang="en-US" dirty="0">
                <a:solidFill>
                  <a:schemeClr val="tx1">
                    <a:lumMod val="60000"/>
                    <a:lumOff val="40000"/>
                  </a:schemeClr>
                </a:solidFill>
              </a:rPr>
              <a:t>Data drift</a:t>
            </a:r>
          </a:p>
        </p:txBody>
      </p:sp>
      <p:sp>
        <p:nvSpPr>
          <p:cNvPr id="11" name="ZoneTexte 10">
            <a:extLst>
              <a:ext uri="{FF2B5EF4-FFF2-40B4-BE49-F238E27FC236}">
                <a16:creationId xmlns:a16="http://schemas.microsoft.com/office/drawing/2014/main" id="{BCF3B32D-6AC0-4275-994D-EEF124DD7355}"/>
              </a:ext>
            </a:extLst>
          </p:cNvPr>
          <p:cNvSpPr txBox="1"/>
          <p:nvPr/>
        </p:nvSpPr>
        <p:spPr>
          <a:xfrm>
            <a:off x="3106455" y="6116217"/>
            <a:ext cx="733064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 race car drift deep on a road in a bend"</a:t>
            </a:r>
            <a:endParaRPr lang="en-US" b="0" dirty="0">
              <a:solidFill>
                <a:srgbClr val="000000"/>
              </a:solidFill>
              <a:effectLst/>
              <a:latin typeface="Courier New" panose="02070309020205020404" pitchFamily="49" charset="0"/>
            </a:endParaRPr>
          </a:p>
        </p:txBody>
      </p:sp>
      <p:sp>
        <p:nvSpPr>
          <p:cNvPr id="6" name="ZoneTexte 5">
            <a:extLst>
              <a:ext uri="{FF2B5EF4-FFF2-40B4-BE49-F238E27FC236}">
                <a16:creationId xmlns:a16="http://schemas.microsoft.com/office/drawing/2014/main" id="{834AA928-A2A7-4E9E-8379-7D86817C5528}"/>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pic>
        <p:nvPicPr>
          <p:cNvPr id="10" name="Picture 6">
            <a:extLst>
              <a:ext uri="{FF2B5EF4-FFF2-40B4-BE49-F238E27FC236}">
                <a16:creationId xmlns:a16="http://schemas.microsoft.com/office/drawing/2014/main" id="{DA747959-78A5-476F-A32E-77B6EEA03C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217BB3A-DBA3-4B55-A33C-E55BCCDB847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FEB2D7C-6C52-46A2-88BE-058C1449721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27096557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0B4DF66C-64E7-4685-896A-7F7C653D6736}"/>
              </a:ext>
            </a:extLst>
          </p:cNvPr>
          <p:cNvSpPr txBox="1"/>
          <p:nvPr/>
        </p:nvSpPr>
        <p:spPr>
          <a:xfrm>
            <a:off x="4419600" y="5867400"/>
            <a:ext cx="33528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"the god </a:t>
            </a:r>
            <a:r>
              <a:rPr lang="en-US" b="0" dirty="0" err="1">
                <a:solidFill>
                  <a:srgbClr val="A31515"/>
                </a:solidFill>
                <a:effectLst/>
                <a:latin typeface="Courier New" panose="02070309020205020404" pitchFamily="49" charset="0"/>
              </a:rPr>
              <a:t>graal</a:t>
            </a:r>
            <a:r>
              <a:rPr lang="en-US" b="0" dirty="0">
                <a:solidFill>
                  <a:srgbClr val="A31515"/>
                </a:solidFill>
                <a:effectLst/>
                <a:latin typeface="Courier New" panose="02070309020205020404" pitchFamily="49" charset="0"/>
              </a:rPr>
              <a:t> </a:t>
            </a:r>
            <a:r>
              <a:rPr lang="en-US" dirty="0">
                <a:solidFill>
                  <a:srgbClr val="A31515"/>
                </a:solidFill>
                <a:latin typeface="Courier New" panose="02070309020205020404" pitchFamily="49" charset="0"/>
              </a:rPr>
              <a:t>t</a:t>
            </a:r>
            <a:r>
              <a:rPr lang="en-US" b="0" dirty="0">
                <a:solidFill>
                  <a:srgbClr val="A31515"/>
                </a:solidFill>
                <a:effectLst/>
                <a:latin typeface="Courier New" panose="02070309020205020404" pitchFamily="49" charset="0"/>
              </a:rPr>
              <a:t>rophy"</a:t>
            </a:r>
            <a:endParaRPr lang="en-US" b="0" dirty="0">
              <a:solidFill>
                <a:srgbClr val="000000"/>
              </a:solidFill>
              <a:effectLst/>
              <a:latin typeface="Courier New" panose="02070309020205020404" pitchFamily="49" charset="0"/>
            </a:endParaRPr>
          </a:p>
        </p:txBody>
      </p:sp>
      <p:pic>
        <p:nvPicPr>
          <p:cNvPr id="2052" name="Picture 4">
            <a:extLst>
              <a:ext uri="{FF2B5EF4-FFF2-40B4-BE49-F238E27FC236}">
                <a16:creationId xmlns:a16="http://schemas.microsoft.com/office/drawing/2014/main" id="{0D88C027-08A7-4529-904E-4D0A10AD6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733425"/>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C2DC008B-132D-47C3-8AAA-E8C15DC46233}"/>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sp>
        <p:nvSpPr>
          <p:cNvPr id="5" name="Rectangle 4">
            <a:extLst>
              <a:ext uri="{FF2B5EF4-FFF2-40B4-BE49-F238E27FC236}">
                <a16:creationId xmlns:a16="http://schemas.microsoft.com/office/drawing/2014/main" id="{878C0D41-504E-4EBF-8A06-B2DD0398ACB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5664FC7-4F62-4742-9E57-EEAA8412FC8C}"/>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11071762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7F94501-1EAA-4C37-9720-3D3B0F10887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85B0057D-9B53-4FA6-9D90-79014A950ED5}"/>
              </a:ext>
            </a:extLst>
          </p:cNvPr>
          <p:cNvSpPr/>
          <p:nvPr/>
        </p:nvSpPr>
        <p:spPr>
          <a:xfrm>
            <a:off x="478963" y="1750140"/>
            <a:ext cx="1936955" cy="3578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Configuration</a:t>
            </a:r>
          </a:p>
        </p:txBody>
      </p:sp>
      <p:sp>
        <p:nvSpPr>
          <p:cNvPr id="6" name="Rectangle 5">
            <a:extLst>
              <a:ext uri="{FF2B5EF4-FFF2-40B4-BE49-F238E27FC236}">
                <a16:creationId xmlns:a16="http://schemas.microsoft.com/office/drawing/2014/main" id="{25BC0002-2251-4BCC-9D2B-87121228E511}"/>
              </a:ext>
            </a:extLst>
          </p:cNvPr>
          <p:cNvSpPr/>
          <p:nvPr/>
        </p:nvSpPr>
        <p:spPr>
          <a:xfrm>
            <a:off x="2586956" y="1750140"/>
            <a:ext cx="1641987" cy="219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Collection</a:t>
            </a:r>
          </a:p>
        </p:txBody>
      </p:sp>
      <p:sp>
        <p:nvSpPr>
          <p:cNvPr id="7" name="Rectangle 6">
            <a:extLst>
              <a:ext uri="{FF2B5EF4-FFF2-40B4-BE49-F238E27FC236}">
                <a16:creationId xmlns:a16="http://schemas.microsoft.com/office/drawing/2014/main" id="{80B864CF-274F-4B54-AA67-B289F00051D9}"/>
              </a:ext>
            </a:extLst>
          </p:cNvPr>
          <p:cNvSpPr/>
          <p:nvPr/>
        </p:nvSpPr>
        <p:spPr>
          <a:xfrm>
            <a:off x="2586955" y="4018693"/>
            <a:ext cx="3066593" cy="131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Feature Extraction</a:t>
            </a:r>
          </a:p>
        </p:txBody>
      </p:sp>
      <p:sp>
        <p:nvSpPr>
          <p:cNvPr id="8" name="Rectangle 7">
            <a:extLst>
              <a:ext uri="{FF2B5EF4-FFF2-40B4-BE49-F238E27FC236}">
                <a16:creationId xmlns:a16="http://schemas.microsoft.com/office/drawing/2014/main" id="{45A7832E-884E-49F2-AE75-1AD0712A59D1}"/>
              </a:ext>
            </a:extLst>
          </p:cNvPr>
          <p:cNvSpPr/>
          <p:nvPr/>
        </p:nvSpPr>
        <p:spPr>
          <a:xfrm>
            <a:off x="4375884" y="3411272"/>
            <a:ext cx="1277663" cy="529246"/>
          </a:xfrm>
          <a:prstGeom prst="rect">
            <a:avLst/>
          </a:prstGeom>
          <a:solidFill>
            <a:srgbClr val="0070C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ML Code</a:t>
            </a:r>
          </a:p>
        </p:txBody>
      </p:sp>
      <p:sp>
        <p:nvSpPr>
          <p:cNvPr id="9" name="Rectangle 8">
            <a:extLst>
              <a:ext uri="{FF2B5EF4-FFF2-40B4-BE49-F238E27FC236}">
                <a16:creationId xmlns:a16="http://schemas.microsoft.com/office/drawing/2014/main" id="{CBC3C90C-B8B8-454A-9179-E856BC621564}"/>
              </a:ext>
            </a:extLst>
          </p:cNvPr>
          <p:cNvSpPr/>
          <p:nvPr/>
        </p:nvSpPr>
        <p:spPr>
          <a:xfrm>
            <a:off x="4375886" y="1750140"/>
            <a:ext cx="1277662"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Verification</a:t>
            </a:r>
          </a:p>
        </p:txBody>
      </p:sp>
      <p:sp>
        <p:nvSpPr>
          <p:cNvPr id="10" name="Rectangle 9">
            <a:extLst>
              <a:ext uri="{FF2B5EF4-FFF2-40B4-BE49-F238E27FC236}">
                <a16:creationId xmlns:a16="http://schemas.microsoft.com/office/drawing/2014/main" id="{FEF770B6-DD41-4902-B480-1965CD8D1282}"/>
              </a:ext>
            </a:extLst>
          </p:cNvPr>
          <p:cNvSpPr/>
          <p:nvPr/>
        </p:nvSpPr>
        <p:spPr>
          <a:xfrm>
            <a:off x="5845339" y="1760188"/>
            <a:ext cx="2243260"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Machine Resource Management</a:t>
            </a:r>
          </a:p>
        </p:txBody>
      </p:sp>
      <p:sp>
        <p:nvSpPr>
          <p:cNvPr id="11" name="Rectangle 10">
            <a:extLst>
              <a:ext uri="{FF2B5EF4-FFF2-40B4-BE49-F238E27FC236}">
                <a16:creationId xmlns:a16="http://schemas.microsoft.com/office/drawing/2014/main" id="{B0D2DD4F-E9DE-491F-BF1B-30471327AAB3}"/>
              </a:ext>
            </a:extLst>
          </p:cNvPr>
          <p:cNvSpPr/>
          <p:nvPr/>
        </p:nvSpPr>
        <p:spPr>
          <a:xfrm>
            <a:off x="5845339" y="3411272"/>
            <a:ext cx="2243259" cy="666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Analysis Tools</a:t>
            </a:r>
          </a:p>
        </p:txBody>
      </p:sp>
      <p:sp>
        <p:nvSpPr>
          <p:cNvPr id="12" name="Rectangle 11">
            <a:extLst>
              <a:ext uri="{FF2B5EF4-FFF2-40B4-BE49-F238E27FC236}">
                <a16:creationId xmlns:a16="http://schemas.microsoft.com/office/drawing/2014/main" id="{6E9C5A17-B092-4613-BA17-1CA61C74EDDA}"/>
              </a:ext>
            </a:extLst>
          </p:cNvPr>
          <p:cNvSpPr/>
          <p:nvPr/>
        </p:nvSpPr>
        <p:spPr>
          <a:xfrm>
            <a:off x="5845340" y="4180871"/>
            <a:ext cx="2243259" cy="1148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Process Management Tools</a:t>
            </a:r>
          </a:p>
        </p:txBody>
      </p:sp>
      <p:sp>
        <p:nvSpPr>
          <p:cNvPr id="13" name="Rectangle 12">
            <a:extLst>
              <a:ext uri="{FF2B5EF4-FFF2-40B4-BE49-F238E27FC236}">
                <a16:creationId xmlns:a16="http://schemas.microsoft.com/office/drawing/2014/main" id="{4A45E824-F53A-4D4C-9A38-A8C67B1A6A07}"/>
              </a:ext>
            </a:extLst>
          </p:cNvPr>
          <p:cNvSpPr/>
          <p:nvPr/>
        </p:nvSpPr>
        <p:spPr>
          <a:xfrm>
            <a:off x="8280391" y="1760187"/>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Serving Infrastructure</a:t>
            </a:r>
          </a:p>
        </p:txBody>
      </p:sp>
      <p:sp>
        <p:nvSpPr>
          <p:cNvPr id="14" name="Rectangle 13">
            <a:extLst>
              <a:ext uri="{FF2B5EF4-FFF2-40B4-BE49-F238E27FC236}">
                <a16:creationId xmlns:a16="http://schemas.microsoft.com/office/drawing/2014/main" id="{A5E112FB-32D3-43B0-8439-EF5555F8665C}"/>
              </a:ext>
            </a:extLst>
          </p:cNvPr>
          <p:cNvSpPr/>
          <p:nvPr/>
        </p:nvSpPr>
        <p:spPr>
          <a:xfrm>
            <a:off x="10071576" y="1750140"/>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Monitoring</a:t>
            </a:r>
          </a:p>
        </p:txBody>
      </p:sp>
      <p:sp>
        <p:nvSpPr>
          <p:cNvPr id="3" name="ZoneTexte 2">
            <a:extLst>
              <a:ext uri="{FF2B5EF4-FFF2-40B4-BE49-F238E27FC236}">
                <a16:creationId xmlns:a16="http://schemas.microsoft.com/office/drawing/2014/main" id="{DCAF7D7D-BBBA-4F05-9A38-8678B4FB7A06}"/>
              </a:ext>
            </a:extLst>
          </p:cNvPr>
          <p:cNvSpPr txBox="1"/>
          <p:nvPr/>
        </p:nvSpPr>
        <p:spPr>
          <a:xfrm flipH="1">
            <a:off x="478963" y="5499474"/>
            <a:ext cx="8385923" cy="369332"/>
          </a:xfrm>
          <a:prstGeom prst="rect">
            <a:avLst/>
          </a:prstGeom>
          <a:noFill/>
        </p:spPr>
        <p:txBody>
          <a:bodyPr wrap="square" rtlCol="0">
            <a:spAutoFit/>
          </a:bodyPr>
          <a:lstStyle/>
          <a:p>
            <a:r>
              <a:rPr lang="en-US" dirty="0"/>
              <a:t>Source : Google, </a:t>
            </a:r>
            <a:r>
              <a:rPr lang="en-US" dirty="0">
                <a:hlinkClick r:id="rId3"/>
              </a:rPr>
              <a:t>The Hidden Technical Debt In Machine Learning Systems</a:t>
            </a:r>
            <a:endParaRPr lang="en-US" dirty="0"/>
          </a:p>
        </p:txBody>
      </p:sp>
      <p:sp>
        <p:nvSpPr>
          <p:cNvPr id="15" name="ZoneTexte 14">
            <a:extLst>
              <a:ext uri="{FF2B5EF4-FFF2-40B4-BE49-F238E27FC236}">
                <a16:creationId xmlns:a16="http://schemas.microsoft.com/office/drawing/2014/main" id="{B879DFE8-B36F-48F0-83DF-2951A81EAE0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8" name="Rectangle 17">
            <a:extLst>
              <a:ext uri="{FF2B5EF4-FFF2-40B4-BE49-F238E27FC236}">
                <a16:creationId xmlns:a16="http://schemas.microsoft.com/office/drawing/2014/main" id="{AC1BF492-B529-4571-A1A9-3E3EB7FC062D}"/>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40148327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1">
                    <a:lumMod val="6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accent6">
                    <a:lumMod val="7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bg1">
                    <a:lumMod val="65000"/>
                  </a:schemeClr>
                </a:solidFill>
              </a:rPr>
              <a:t>AXA Lessons Learned</a:t>
            </a:r>
          </a:p>
          <a:p>
            <a:pPr marL="1344150" lvl="1" indent="-658350">
              <a:lnSpc>
                <a:spcPct val="100000"/>
              </a:lnSpc>
              <a:spcBef>
                <a:spcPts val="1200"/>
              </a:spcBef>
            </a:pPr>
            <a:r>
              <a:rPr lang="en-US" sz="3600" dirty="0">
                <a:solidFill>
                  <a:schemeClr val="bg1">
                    <a:lumMod val="65000"/>
                  </a:schemeClr>
                </a:solidFill>
              </a:rPr>
              <a:t>Recipes to fail an ML project</a:t>
            </a:r>
          </a:p>
          <a:p>
            <a:pPr marL="1344150" lvl="1" indent="-658350">
              <a:lnSpc>
                <a:spcPct val="100000"/>
              </a:lnSpc>
              <a:spcBef>
                <a:spcPts val="0"/>
              </a:spcBef>
            </a:pPr>
            <a:r>
              <a:rPr lang="en-US" sz="3600" dirty="0">
                <a:solidFill>
                  <a:schemeClr val="bg1">
                    <a:lumMod val="65000"/>
                  </a:schemeClr>
                </a:solidFill>
              </a:rPr>
              <a:t>How to stack the odds in your favor </a:t>
            </a:r>
            <a:r>
              <a:rPr lang="en-US" sz="3200" dirty="0">
                <a:solidFill>
                  <a:schemeClr val="bg1">
                    <a:lumMod val="65000"/>
                  </a:schemeClr>
                </a:solidFill>
              </a:rPr>
              <a:t>?</a:t>
            </a:r>
            <a:endParaRPr lang="fr-FR" sz="3200" dirty="0">
              <a:solidFill>
                <a:schemeClr val="bg1">
                  <a:lumMod val="65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784258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838200" y="837282"/>
            <a:ext cx="10515600" cy="5761822"/>
          </a:xfrm>
        </p:spPr>
        <p:txBody>
          <a:bodyPr>
            <a:normAutofit/>
          </a:bodyPr>
          <a:lstStyle/>
          <a:p>
            <a:r>
              <a:rPr lang="en-US" sz="4800"/>
              <a:t>Answer users’ needs</a:t>
            </a:r>
          </a:p>
          <a:p>
            <a:pPr lvl="1" indent="-365760">
              <a:lnSpc>
                <a:spcPct val="100000"/>
              </a:lnSpc>
            </a:pPr>
            <a:r>
              <a:rPr lang="en-US" sz="4400"/>
              <a:t>Accurate AI predictions</a:t>
            </a:r>
          </a:p>
          <a:p>
            <a:pPr lvl="1" indent="-365760">
              <a:lnSpc>
                <a:spcPct val="100000"/>
              </a:lnSpc>
            </a:pPr>
            <a:r>
              <a:rPr lang="en-US" sz="4400"/>
              <a:t>Cheap</a:t>
            </a:r>
          </a:p>
          <a:p>
            <a:pPr lvl="1" indent="-365760">
              <a:lnSpc>
                <a:spcPct val="100000"/>
              </a:lnSpc>
            </a:pPr>
            <a:r>
              <a:rPr lang="en-US" sz="4400"/>
              <a:t>Fast</a:t>
            </a:r>
          </a:p>
          <a:p>
            <a:pPr lvl="1" indent="-365760">
              <a:lnSpc>
                <a:spcPct val="100000"/>
              </a:lnSpc>
            </a:pPr>
            <a:r>
              <a:rPr lang="en-US" sz="4400"/>
              <a:t>Secured</a:t>
            </a:r>
          </a:p>
          <a:p>
            <a:pPr lvl="1" indent="-365760">
              <a:lnSpc>
                <a:spcPct val="100000"/>
              </a:lnSpc>
            </a:pPr>
            <a:r>
              <a:rPr lang="en-US" sz="4400"/>
              <a:t>Monitored (data drift)</a:t>
            </a:r>
          </a:p>
          <a:p>
            <a:pPr lvl="1" indent="-365760">
              <a:lnSpc>
                <a:spcPct val="100000"/>
              </a:lnSpc>
            </a:pPr>
            <a:r>
              <a:rPr lang="en-US" sz="4400"/>
              <a:t>Fast retrain/deployment</a:t>
            </a:r>
          </a:p>
          <a:p>
            <a:endParaRPr lang="en-US" sz="4800"/>
          </a:p>
        </p:txBody>
      </p:sp>
      <p:sp>
        <p:nvSpPr>
          <p:cNvPr id="4" name="ZoneTexte 3">
            <a:extLst>
              <a:ext uri="{FF2B5EF4-FFF2-40B4-BE49-F238E27FC236}">
                <a16:creationId xmlns:a16="http://schemas.microsoft.com/office/drawing/2014/main" id="{087E7A6F-01B2-46B5-BB39-FA52457B22E7}"/>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en-US"/>
              <a:t>Production</a:t>
            </a:r>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1071146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A893BB8A-2DDF-4917-8E60-368E73BB5EC1}"/>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86" name="ZoneTexte 85">
            <a:extLst>
              <a:ext uri="{FF2B5EF4-FFF2-40B4-BE49-F238E27FC236}">
                <a16:creationId xmlns:a16="http://schemas.microsoft.com/office/drawing/2014/main" id="{3D235CF3-8B48-49D9-BC45-FD7A33E06B80}"/>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Tree>
    <p:extLst>
      <p:ext uri="{BB962C8B-B14F-4D97-AF65-F5344CB8AC3E}">
        <p14:creationId xmlns:p14="http://schemas.microsoft.com/office/powerpoint/2010/main" val="476053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360DA4-F4B1-47E5-A46C-A582A50FC1CD}"/>
              </a:ext>
            </a:extLst>
          </p:cNvPr>
          <p:cNvSpPr>
            <a:spLocks noGrp="1"/>
          </p:cNvSpPr>
          <p:nvPr>
            <p:ph type="title"/>
          </p:nvPr>
        </p:nvSpPr>
        <p:spPr/>
        <p:txBody>
          <a:bodyPr/>
          <a:lstStyle/>
          <a:p>
            <a:r>
              <a:rPr lang="fr-FR" dirty="0"/>
              <a:t>Email classification</a:t>
            </a:r>
          </a:p>
        </p:txBody>
      </p:sp>
      <p:graphicFrame>
        <p:nvGraphicFramePr>
          <p:cNvPr id="6" name="Tableau 6">
            <a:extLst>
              <a:ext uri="{FF2B5EF4-FFF2-40B4-BE49-F238E27FC236}">
                <a16:creationId xmlns:a16="http://schemas.microsoft.com/office/drawing/2014/main" id="{7756A3D9-51E4-468F-9749-C8ED8D153079}"/>
              </a:ext>
            </a:extLst>
          </p:cNvPr>
          <p:cNvGraphicFramePr>
            <a:graphicFrameLocks noGrp="1"/>
          </p:cNvGraphicFramePr>
          <p:nvPr>
            <p:extLst>
              <p:ext uri="{D42A27DB-BD31-4B8C-83A1-F6EECF244321}">
                <p14:modId xmlns:p14="http://schemas.microsoft.com/office/powerpoint/2010/main" val="2255625538"/>
              </p:ext>
            </p:extLst>
          </p:nvPr>
        </p:nvGraphicFramePr>
        <p:xfrm>
          <a:off x="0" y="1464729"/>
          <a:ext cx="12192000" cy="4757941"/>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512992636"/>
                    </a:ext>
                  </a:extLst>
                </a:gridCol>
                <a:gridCol w="3048000">
                  <a:extLst>
                    <a:ext uri="{9D8B030D-6E8A-4147-A177-3AD203B41FA5}">
                      <a16:colId xmlns:a16="http://schemas.microsoft.com/office/drawing/2014/main" val="2741710731"/>
                    </a:ext>
                  </a:extLst>
                </a:gridCol>
                <a:gridCol w="3048000">
                  <a:extLst>
                    <a:ext uri="{9D8B030D-6E8A-4147-A177-3AD203B41FA5}">
                      <a16:colId xmlns:a16="http://schemas.microsoft.com/office/drawing/2014/main" val="2808127777"/>
                    </a:ext>
                  </a:extLst>
                </a:gridCol>
                <a:gridCol w="3048000">
                  <a:extLst>
                    <a:ext uri="{9D8B030D-6E8A-4147-A177-3AD203B41FA5}">
                      <a16:colId xmlns:a16="http://schemas.microsoft.com/office/drawing/2014/main" val="2282373761"/>
                    </a:ext>
                  </a:extLst>
                </a:gridCol>
              </a:tblGrid>
              <a:tr h="1180480">
                <a:tc>
                  <a:txBody>
                    <a:bodyPr/>
                    <a:lstStyle/>
                    <a:p>
                      <a:pPr lvl="0" algn="ctr">
                        <a:buNone/>
                      </a:pPr>
                      <a:endParaRPr lang="en-US" sz="3200" noProof="0" dirty="0"/>
                    </a:p>
                  </a:txBody>
                  <a:tcPr/>
                </a:tc>
                <a:tc>
                  <a:txBody>
                    <a:bodyPr/>
                    <a:lstStyle/>
                    <a:p>
                      <a:pPr algn="ctr"/>
                      <a:r>
                        <a:rPr lang="en-US" sz="3200" noProof="0" dirty="0"/>
                        <a:t>Training env.</a:t>
                      </a:r>
                    </a:p>
                    <a:p>
                      <a:pPr lvl="0" algn="ctr">
                        <a:buNone/>
                      </a:pPr>
                      <a:r>
                        <a:rPr lang="en-US" sz="3200" noProof="0" dirty="0"/>
                        <a:t>(AzureML)</a:t>
                      </a:r>
                    </a:p>
                  </a:txBody>
                  <a:tcPr/>
                </a:tc>
                <a:tc>
                  <a:txBody>
                    <a:bodyPr/>
                    <a:lstStyle/>
                    <a:p>
                      <a:pPr algn="ctr"/>
                      <a:r>
                        <a:rPr lang="en-US" sz="3200" noProof="0"/>
                        <a:t>Production env.</a:t>
                      </a:r>
                    </a:p>
                    <a:p>
                      <a:pPr lvl="0" algn="ctr">
                        <a:buNone/>
                      </a:pPr>
                      <a:r>
                        <a:rPr lang="en-US" sz="3200" noProof="0"/>
                        <a:t>(OpenShift)</a:t>
                      </a:r>
                    </a:p>
                  </a:txBody>
                  <a:tcPr/>
                </a:tc>
                <a:tc>
                  <a:txBody>
                    <a:bodyPr/>
                    <a:lstStyle/>
                    <a:p>
                      <a:pPr algn="ctr"/>
                      <a:r>
                        <a:rPr lang="en-US" sz="3200" noProof="0"/>
                        <a:t>Total default run cost</a:t>
                      </a:r>
                    </a:p>
                  </a:txBody>
                  <a:tcPr>
                    <a:solidFill>
                      <a:schemeClr val="bg2">
                        <a:lumMod val="25000"/>
                      </a:schemeClr>
                    </a:solidFill>
                  </a:tcPr>
                </a:tc>
                <a:extLst>
                  <a:ext uri="{0D108BD9-81ED-4DB2-BD59-A6C34878D82A}">
                    <a16:rowId xmlns:a16="http://schemas.microsoft.com/office/drawing/2014/main" val="3549692903"/>
                  </a:ext>
                </a:extLst>
              </a:tr>
              <a:tr h="1729540">
                <a:tc>
                  <a:txBody>
                    <a:bodyPr/>
                    <a:lstStyle/>
                    <a:p>
                      <a:pPr algn="ctr"/>
                      <a:r>
                        <a:rPr lang="en-US" sz="4800" b="1" noProof="0" dirty="0">
                          <a:solidFill>
                            <a:schemeClr val="accent6">
                              <a:lumMod val="75000"/>
                            </a:schemeClr>
                          </a:solidFill>
                        </a:rPr>
                        <a:t>2022</a:t>
                      </a:r>
                      <a:endParaRPr lang="en-US" sz="3200" b="1" noProof="0" dirty="0">
                        <a:solidFill>
                          <a:schemeClr val="accent6">
                            <a:lumMod val="75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noProof="0" dirty="0"/>
                        <a:t>2700 € / month</a:t>
                      </a:r>
                    </a:p>
                    <a:p>
                      <a:pPr algn="ctr"/>
                      <a:endParaRPr lang="en-US" sz="3200" noProof="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noProof="0" dirty="0"/>
                        <a:t>6000 € / month</a:t>
                      </a:r>
                    </a:p>
                    <a:p>
                      <a:pPr algn="ctr"/>
                      <a:r>
                        <a:rPr lang="en-US" sz="2400" noProof="0" dirty="0"/>
                        <a:t>(dev, staging, pre-prod, prod)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noProof="0" dirty="0"/>
                        <a:t>8 700 €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noProof="0" dirty="0"/>
                        <a:t>/ month</a:t>
                      </a:r>
                    </a:p>
                    <a:p>
                      <a:pPr algn="ctr"/>
                      <a:endParaRPr lang="en-US" sz="3200" noProof="0" dirty="0"/>
                    </a:p>
                  </a:txBody>
                  <a:tcPr>
                    <a:solidFill>
                      <a:schemeClr val="bg2">
                        <a:lumMod val="75000"/>
                      </a:schemeClr>
                    </a:solidFill>
                  </a:tcPr>
                </a:tc>
                <a:extLst>
                  <a:ext uri="{0D108BD9-81ED-4DB2-BD59-A6C34878D82A}">
                    <a16:rowId xmlns:a16="http://schemas.microsoft.com/office/drawing/2014/main" val="2647884465"/>
                  </a:ext>
                </a:extLst>
              </a:tr>
              <a:tr h="1847921">
                <a:tc>
                  <a:txBody>
                    <a:bodyPr/>
                    <a:lstStyle/>
                    <a:p>
                      <a:pPr marL="0" algn="ctr" defTabSz="914400" rtl="0" eaLnBrk="1" latinLnBrk="0" hangingPunct="1"/>
                      <a:r>
                        <a:rPr lang="en-US" sz="4800" b="1" kern="1200" noProof="0" dirty="0">
                          <a:solidFill>
                            <a:schemeClr val="accent6">
                              <a:lumMod val="75000"/>
                            </a:schemeClr>
                          </a:solidFill>
                          <a:latin typeface="+mn-lt"/>
                          <a:ea typeface="+mn-ea"/>
                          <a:cs typeface="+mn-cs"/>
                        </a:rPr>
                        <a:t>2024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noProof="0" dirty="0"/>
                        <a:t>400 € / month</a:t>
                      </a:r>
                    </a:p>
                    <a:p>
                      <a:pPr algn="ctr"/>
                      <a:endParaRPr lang="en-US" sz="3200" noProof="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noProof="0" dirty="0"/>
                        <a:t>2000 / month</a:t>
                      </a:r>
                    </a:p>
                    <a:p>
                      <a:pPr algn="ctr"/>
                      <a:r>
                        <a:rPr lang="en-US" sz="2400" noProof="0" dirty="0"/>
                        <a:t>(dev, staging, pre-prod, prod)</a:t>
                      </a:r>
                    </a:p>
                  </a:txBody>
                  <a:tcPr/>
                </a:tc>
                <a:tc>
                  <a:txBody>
                    <a:bodyPr/>
                    <a:lstStyle/>
                    <a:p>
                      <a:pPr algn="ctr"/>
                      <a:r>
                        <a:rPr lang="en-US" sz="3200" noProof="0" dirty="0"/>
                        <a:t>2400 € </a:t>
                      </a:r>
                    </a:p>
                    <a:p>
                      <a:pPr algn="ctr"/>
                      <a:r>
                        <a:rPr lang="en-US" sz="3200" noProof="0" dirty="0"/>
                        <a:t>/ month</a:t>
                      </a:r>
                    </a:p>
                  </a:txBody>
                  <a:tcPr>
                    <a:solidFill>
                      <a:schemeClr val="bg2">
                        <a:lumMod val="75000"/>
                      </a:schemeClr>
                    </a:solidFill>
                  </a:tcPr>
                </a:tc>
                <a:extLst>
                  <a:ext uri="{0D108BD9-81ED-4DB2-BD59-A6C34878D82A}">
                    <a16:rowId xmlns:a16="http://schemas.microsoft.com/office/drawing/2014/main" val="154511859"/>
                  </a:ext>
                </a:extLst>
              </a:tr>
            </a:tbl>
          </a:graphicData>
        </a:graphic>
      </p:graphicFrame>
      <p:sp>
        <p:nvSpPr>
          <p:cNvPr id="4" name="Rectangle 3">
            <a:extLst>
              <a:ext uri="{FF2B5EF4-FFF2-40B4-BE49-F238E27FC236}">
                <a16:creationId xmlns:a16="http://schemas.microsoft.com/office/drawing/2014/main" id="{36638B98-809A-428C-8619-B6DA5A6E683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2F2C6188-6038-4D33-BD48-B38B63F2A50F}"/>
              </a:ext>
            </a:extLst>
          </p:cNvPr>
          <p:cNvSpPr txBox="1"/>
          <p:nvPr/>
        </p:nvSpPr>
        <p:spPr>
          <a:xfrm>
            <a:off x="9569561" y="210702"/>
            <a:ext cx="2317639" cy="707886"/>
          </a:xfrm>
          <a:prstGeom prst="rect">
            <a:avLst/>
          </a:prstGeom>
          <a:solidFill>
            <a:schemeClr val="tx1"/>
          </a:solidFill>
        </p:spPr>
        <p:txBody>
          <a:bodyPr wrap="square" rtlCol="0">
            <a:spAutoFit/>
          </a:bodyPr>
          <a:lstStyle/>
          <a:p>
            <a:pPr algn="ctr"/>
            <a:r>
              <a:rPr lang="en-US" sz="4000" dirty="0">
                <a:solidFill>
                  <a:schemeClr val="bg1"/>
                </a:solidFill>
              </a:rPr>
              <a:t>Stake 2</a:t>
            </a:r>
          </a:p>
        </p:txBody>
      </p:sp>
      <p:sp>
        <p:nvSpPr>
          <p:cNvPr id="8" name="Rectangle 7">
            <a:extLst>
              <a:ext uri="{FF2B5EF4-FFF2-40B4-BE49-F238E27FC236}">
                <a16:creationId xmlns:a16="http://schemas.microsoft.com/office/drawing/2014/main" id="{7A71A98C-F964-4805-AD80-EB235E05BAF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4253060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Connecteur droit 18">
            <a:extLst>
              <a:ext uri="{FF2B5EF4-FFF2-40B4-BE49-F238E27FC236}">
                <a16:creationId xmlns:a16="http://schemas.microsoft.com/office/drawing/2014/main" id="{B34F3146-64F2-4A5D-B43D-158845239F6E}"/>
              </a:ext>
            </a:extLst>
          </p:cNvPr>
          <p:cNvCxnSpPr>
            <a:cxnSpLocks/>
            <a:stCxn id="13" idx="2"/>
            <a:endCxn id="11" idx="0"/>
          </p:cNvCxnSpPr>
          <p:nvPr/>
        </p:nvCxnSpPr>
        <p:spPr>
          <a:xfrm>
            <a:off x="5707339" y="3390429"/>
            <a:ext cx="0" cy="83542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5" idx="1"/>
          </p:cNvCxnSpPr>
          <p:nvPr/>
        </p:nvCxnSpPr>
        <p:spPr>
          <a:xfrm>
            <a:off x="6919110" y="2651052"/>
            <a:ext cx="1087523" cy="720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2" idx="3"/>
          </p:cNvCxnSpPr>
          <p:nvPr/>
        </p:nvCxnSpPr>
        <p:spPr>
          <a:xfrm flipH="1">
            <a:off x="3267209" y="2651052"/>
            <a:ext cx="1228359"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428999" y="1324865"/>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9590199" y="1344031"/>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grpSp>
        <p:nvGrpSpPr>
          <p:cNvPr id="22" name="Groupe 21">
            <a:extLst>
              <a:ext uri="{FF2B5EF4-FFF2-40B4-BE49-F238E27FC236}">
                <a16:creationId xmlns:a16="http://schemas.microsoft.com/office/drawing/2014/main" id="{DC6D6B7B-0A2D-402D-82E7-6BD5B6321D77}"/>
              </a:ext>
            </a:extLst>
          </p:cNvPr>
          <p:cNvGrpSpPr/>
          <p:nvPr/>
        </p:nvGrpSpPr>
        <p:grpSpPr>
          <a:xfrm>
            <a:off x="4803694" y="4225856"/>
            <a:ext cx="1807290" cy="1077664"/>
            <a:chOff x="4944030" y="4088696"/>
            <a:chExt cx="1807290" cy="1077664"/>
          </a:xfrm>
        </p:grpSpPr>
        <p:sp>
          <p:nvSpPr>
            <p:cNvPr id="11" name="Rounded Rectangle 44">
              <a:extLst>
                <a:ext uri="{FF2B5EF4-FFF2-40B4-BE49-F238E27FC236}">
                  <a16:creationId xmlns:a16="http://schemas.microsoft.com/office/drawing/2014/main" id="{B9DCA0A8-F1AD-4E30-98E9-E7B8D75B4F3C}"/>
                </a:ext>
              </a:extLst>
            </p:cNvPr>
            <p:cNvSpPr/>
            <p:nvPr/>
          </p:nvSpPr>
          <p:spPr>
            <a:xfrm>
              <a:off x="4944030" y="4088696"/>
              <a:ext cx="1807290" cy="107766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12" name="Picture 2" descr="Afficher l’image source">
              <a:extLst>
                <a:ext uri="{FF2B5EF4-FFF2-40B4-BE49-F238E27FC236}">
                  <a16:creationId xmlns:a16="http://schemas.microsoft.com/office/drawing/2014/main" id="{9090F90F-3C1C-4F59-9C7B-4886CB6B20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59" t="28646" r="17401" b="31977"/>
            <a:stretch/>
          </p:blipFill>
          <p:spPr bwMode="auto">
            <a:xfrm>
              <a:off x="5216502" y="4305382"/>
              <a:ext cx="1351556" cy="561035"/>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ounded Rectangle 45">
            <a:extLst>
              <a:ext uri="{FF2B5EF4-FFF2-40B4-BE49-F238E27FC236}">
                <a16:creationId xmlns:a16="http://schemas.microsoft.com/office/drawing/2014/main" id="{010C1183-1FCB-4B5B-84DC-B7D70796FA94}"/>
              </a:ext>
            </a:extLst>
          </p:cNvPr>
          <p:cNvSpPr/>
          <p:nvPr/>
        </p:nvSpPr>
        <p:spPr>
          <a:xfrm>
            <a:off x="4495568" y="1911675"/>
            <a:ext cx="2423542" cy="147875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Function</a:t>
            </a:r>
            <a:endParaRPr lang="en-FR" sz="4000" dirty="0">
              <a:solidFill>
                <a:schemeClr val="bg1"/>
              </a:solidFill>
            </a:endParaRPr>
          </a:p>
        </p:txBody>
      </p:sp>
      <p:pic>
        <p:nvPicPr>
          <p:cNvPr id="1026" name="Picture 2" descr="Afficher l’image source">
            <a:extLst>
              <a:ext uri="{FF2B5EF4-FFF2-40B4-BE49-F238E27FC236}">
                <a16:creationId xmlns:a16="http://schemas.microsoft.com/office/drawing/2014/main" id="{F291C231-1626-4F0E-B26C-1EFF6A7E0B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7305" y="1826613"/>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DF4CD8F8-87D3-45ED-9E7A-A973A5F3F187}"/>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
        <p:nvSpPr>
          <p:cNvPr id="17" name="Rectangle 16">
            <a:extLst>
              <a:ext uri="{FF2B5EF4-FFF2-40B4-BE49-F238E27FC236}">
                <a16:creationId xmlns:a16="http://schemas.microsoft.com/office/drawing/2014/main" id="{83C60C87-609E-41AB-8E66-C44853DB93B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1725E046-6DDA-47A0-951A-484C776E866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
        <p:nvSpPr>
          <p:cNvPr id="2" name="Rounded Rectangle 44">
            <a:extLst>
              <a:ext uri="{FF2B5EF4-FFF2-40B4-BE49-F238E27FC236}">
                <a16:creationId xmlns:a16="http://schemas.microsoft.com/office/drawing/2014/main" id="{ECE643B4-61AF-3733-8039-0237A0938B0F}"/>
              </a:ext>
            </a:extLst>
          </p:cNvPr>
          <p:cNvSpPr/>
          <p:nvPr/>
        </p:nvSpPr>
        <p:spPr>
          <a:xfrm>
            <a:off x="2070571" y="2239110"/>
            <a:ext cx="1196638" cy="82388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FaaS</a:t>
            </a:r>
          </a:p>
        </p:txBody>
      </p:sp>
      <p:sp>
        <p:nvSpPr>
          <p:cNvPr id="3" name="Rectangle 2">
            <a:extLst>
              <a:ext uri="{FF2B5EF4-FFF2-40B4-BE49-F238E27FC236}">
                <a16:creationId xmlns:a16="http://schemas.microsoft.com/office/drawing/2014/main" id="{522335CA-2733-53B1-9394-B8C339151EA7}"/>
              </a:ext>
            </a:extLst>
          </p:cNvPr>
          <p:cNvSpPr/>
          <p:nvPr/>
        </p:nvSpPr>
        <p:spPr>
          <a:xfrm>
            <a:off x="450681" y="2406507"/>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
        <p:nvSpPr>
          <p:cNvPr id="4" name="Rectangle 3">
            <a:extLst>
              <a:ext uri="{FF2B5EF4-FFF2-40B4-BE49-F238E27FC236}">
                <a16:creationId xmlns:a16="http://schemas.microsoft.com/office/drawing/2014/main" id="{A47A1D28-B290-3AD0-3241-029B73BB090C}"/>
              </a:ext>
            </a:extLst>
          </p:cNvPr>
          <p:cNvSpPr/>
          <p:nvPr/>
        </p:nvSpPr>
        <p:spPr>
          <a:xfrm>
            <a:off x="9590199" y="2406507"/>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5" name="Rounded Rectangle 44">
            <a:extLst>
              <a:ext uri="{FF2B5EF4-FFF2-40B4-BE49-F238E27FC236}">
                <a16:creationId xmlns:a16="http://schemas.microsoft.com/office/drawing/2014/main" id="{8B31C066-D6ED-6B00-6DFD-759464A699DC}"/>
              </a:ext>
            </a:extLst>
          </p:cNvPr>
          <p:cNvSpPr/>
          <p:nvPr/>
        </p:nvSpPr>
        <p:spPr>
          <a:xfrm>
            <a:off x="8006633" y="2246311"/>
            <a:ext cx="1196638" cy="82388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FaaS</a:t>
            </a:r>
          </a:p>
        </p:txBody>
      </p:sp>
      <p:cxnSp>
        <p:nvCxnSpPr>
          <p:cNvPr id="6" name="Connecteur droit avec flèche 5">
            <a:extLst>
              <a:ext uri="{FF2B5EF4-FFF2-40B4-BE49-F238E27FC236}">
                <a16:creationId xmlns:a16="http://schemas.microsoft.com/office/drawing/2014/main" id="{9A032102-E0ED-15F6-FF44-2552354B11D0}"/>
              </a:ext>
            </a:extLst>
          </p:cNvPr>
          <p:cNvCxnSpPr>
            <a:cxnSpLocks/>
            <a:stCxn id="2" idx="1"/>
            <a:endCxn id="3" idx="3"/>
          </p:cNvCxnSpPr>
          <p:nvPr/>
        </p:nvCxnSpPr>
        <p:spPr>
          <a:xfrm flipH="1">
            <a:off x="1733212" y="2651052"/>
            <a:ext cx="337359" cy="720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C972C828-7F9D-394D-A68C-FE40C3507285}"/>
              </a:ext>
            </a:extLst>
          </p:cNvPr>
          <p:cNvCxnSpPr>
            <a:cxnSpLocks/>
            <a:stCxn id="5" idx="3"/>
            <a:endCxn id="4" idx="1"/>
          </p:cNvCxnSpPr>
          <p:nvPr/>
        </p:nvCxnSpPr>
        <p:spPr>
          <a:xfrm>
            <a:off x="9203271" y="2658253"/>
            <a:ext cx="386928"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82111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C8C1E5E7-3266-47BB-B739-96443CCD8F9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cxnSp>
        <p:nvCxnSpPr>
          <p:cNvPr id="42" name="Connecteur droit avec flèche 41">
            <a:extLst>
              <a:ext uri="{FF2B5EF4-FFF2-40B4-BE49-F238E27FC236}">
                <a16:creationId xmlns:a16="http://schemas.microsoft.com/office/drawing/2014/main" id="{7E49D7F6-A729-4679-8754-D43B970D35A2}"/>
              </a:ext>
            </a:extLst>
          </p:cNvPr>
          <p:cNvCxnSpPr>
            <a:cxnSpLocks/>
            <a:endCxn id="13" idx="2"/>
          </p:cNvCxnSpPr>
          <p:nvPr/>
        </p:nvCxnSpPr>
        <p:spPr>
          <a:xfrm flipH="1" flipV="1">
            <a:off x="5768207" y="1327296"/>
            <a:ext cx="7551" cy="3970208"/>
          </a:xfrm>
          <a:prstGeom prst="straightConnector1">
            <a:avLst/>
          </a:prstGeom>
          <a:ln w="50800">
            <a:solidFill>
              <a:schemeClr val="tx1">
                <a:alpha val="56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8" idx="1"/>
          </p:cNvCxnSpPr>
          <p:nvPr/>
        </p:nvCxnSpPr>
        <p:spPr>
          <a:xfrm>
            <a:off x="6698009" y="728654"/>
            <a:ext cx="1839334" cy="260792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0" idx="3"/>
          </p:cNvCxnSpPr>
          <p:nvPr/>
        </p:nvCxnSpPr>
        <p:spPr>
          <a:xfrm flipH="1">
            <a:off x="3229105" y="728654"/>
            <a:ext cx="1609300" cy="2637494"/>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451785" y="2100423"/>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9927445" y="2010454"/>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838405" y="130011"/>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20" name="Rounded Rectangle 45">
            <a:extLst>
              <a:ext uri="{FF2B5EF4-FFF2-40B4-BE49-F238E27FC236}">
                <a16:creationId xmlns:a16="http://schemas.microsoft.com/office/drawing/2014/main" id="{83B3FB13-11DB-4EEE-A3C4-8165C7216D08}"/>
              </a:ext>
            </a:extLst>
          </p:cNvPr>
          <p:cNvSpPr/>
          <p:nvPr/>
        </p:nvSpPr>
        <p:spPr>
          <a:xfrm>
            <a:off x="4815614" y="5100955"/>
            <a:ext cx="1867155" cy="1197285"/>
          </a:xfrm>
          <a:prstGeom prst="roundRect">
            <a:avLst/>
          </a:prstGeom>
          <a:solidFill>
            <a:srgbClr val="7EBEF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cxnSp>
        <p:nvCxnSpPr>
          <p:cNvPr id="23" name="Connecteur droit avec flèche 22">
            <a:extLst>
              <a:ext uri="{FF2B5EF4-FFF2-40B4-BE49-F238E27FC236}">
                <a16:creationId xmlns:a16="http://schemas.microsoft.com/office/drawing/2014/main" id="{32E90BC4-9F7C-4CE5-B873-2CB7F27AFE90}"/>
              </a:ext>
            </a:extLst>
          </p:cNvPr>
          <p:cNvCxnSpPr>
            <a:cxnSpLocks/>
            <a:stCxn id="28" idx="1"/>
            <a:endCxn id="10" idx="3"/>
          </p:cNvCxnSpPr>
          <p:nvPr/>
        </p:nvCxnSpPr>
        <p:spPr>
          <a:xfrm flipH="1">
            <a:off x="3229105" y="2159139"/>
            <a:ext cx="1616851" cy="1207009"/>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83948E5-6B0B-46F8-8921-DD2319DA18E0}"/>
              </a:ext>
            </a:extLst>
          </p:cNvPr>
          <p:cNvCxnSpPr>
            <a:cxnSpLocks/>
            <a:stCxn id="31" idx="1"/>
            <a:endCxn id="10" idx="3"/>
          </p:cNvCxnSpPr>
          <p:nvPr/>
        </p:nvCxnSpPr>
        <p:spPr>
          <a:xfrm flipH="1" flipV="1">
            <a:off x="3229105" y="3366148"/>
            <a:ext cx="1616851" cy="192239"/>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83A9AD20-1871-4062-A0B4-6B4966ED3683}"/>
              </a:ext>
            </a:extLst>
          </p:cNvPr>
          <p:cNvCxnSpPr>
            <a:cxnSpLocks/>
            <a:stCxn id="28" idx="3"/>
            <a:endCxn id="18" idx="1"/>
          </p:cNvCxnSpPr>
          <p:nvPr/>
        </p:nvCxnSpPr>
        <p:spPr>
          <a:xfrm>
            <a:off x="6705560" y="2159139"/>
            <a:ext cx="1831783" cy="1177436"/>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38800723-00B4-4F15-82A5-47EF43DEB49E}"/>
              </a:ext>
            </a:extLst>
          </p:cNvPr>
          <p:cNvCxnSpPr>
            <a:cxnSpLocks/>
            <a:stCxn id="31" idx="3"/>
            <a:endCxn id="18" idx="1"/>
          </p:cNvCxnSpPr>
          <p:nvPr/>
        </p:nvCxnSpPr>
        <p:spPr>
          <a:xfrm flipV="1">
            <a:off x="6705560" y="3336575"/>
            <a:ext cx="1831783" cy="221812"/>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32613D73-E4B1-45C8-9A47-CC17FAD1E474}"/>
              </a:ext>
            </a:extLst>
          </p:cNvPr>
          <p:cNvCxnSpPr>
            <a:cxnSpLocks/>
            <a:stCxn id="20" idx="1"/>
            <a:endCxn id="10" idx="3"/>
          </p:cNvCxnSpPr>
          <p:nvPr/>
        </p:nvCxnSpPr>
        <p:spPr>
          <a:xfrm flipH="1" flipV="1">
            <a:off x="3229105" y="3366148"/>
            <a:ext cx="1586509" cy="2333450"/>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0376B767-4659-4CF0-AEE1-6020134B3521}"/>
              </a:ext>
            </a:extLst>
          </p:cNvPr>
          <p:cNvCxnSpPr>
            <a:cxnSpLocks/>
            <a:stCxn id="20" idx="3"/>
            <a:endCxn id="18" idx="1"/>
          </p:cNvCxnSpPr>
          <p:nvPr/>
        </p:nvCxnSpPr>
        <p:spPr>
          <a:xfrm flipV="1">
            <a:off x="6682769" y="3336575"/>
            <a:ext cx="1854574" cy="2363023"/>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45">
            <a:extLst>
              <a:ext uri="{FF2B5EF4-FFF2-40B4-BE49-F238E27FC236}">
                <a16:creationId xmlns:a16="http://schemas.microsoft.com/office/drawing/2014/main" id="{B34EF98D-A14C-4128-8982-00862CC43291}"/>
              </a:ext>
            </a:extLst>
          </p:cNvPr>
          <p:cNvSpPr/>
          <p:nvPr/>
        </p:nvSpPr>
        <p:spPr>
          <a:xfrm>
            <a:off x="4845956" y="1560496"/>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31" name="Rounded Rectangle 45">
            <a:extLst>
              <a:ext uri="{FF2B5EF4-FFF2-40B4-BE49-F238E27FC236}">
                <a16:creationId xmlns:a16="http://schemas.microsoft.com/office/drawing/2014/main" id="{16B09C1F-407B-477A-AAA4-E62A539D37DF}"/>
              </a:ext>
            </a:extLst>
          </p:cNvPr>
          <p:cNvSpPr/>
          <p:nvPr/>
        </p:nvSpPr>
        <p:spPr>
          <a:xfrm>
            <a:off x="4845956" y="2959744"/>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pic>
        <p:nvPicPr>
          <p:cNvPr id="48" name="Picture 2" descr="Afficher l’image source">
            <a:extLst>
              <a:ext uri="{FF2B5EF4-FFF2-40B4-BE49-F238E27FC236}">
                <a16:creationId xmlns:a16="http://schemas.microsoft.com/office/drawing/2014/main" id="{8DEE61D2-82A0-499B-B144-2F9B5AA980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1196" y="0"/>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fficher l’image source">
            <a:extLst>
              <a:ext uri="{FF2B5EF4-FFF2-40B4-BE49-F238E27FC236}">
                <a16:creationId xmlns:a16="http://schemas.microsoft.com/office/drawing/2014/main" id="{157C7B42-7B6D-4725-81FD-3C79DBD27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5614" y="1444021"/>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Afficher l’image source">
            <a:extLst>
              <a:ext uri="{FF2B5EF4-FFF2-40B4-BE49-F238E27FC236}">
                <a16:creationId xmlns:a16="http://schemas.microsoft.com/office/drawing/2014/main" id="{C0FEF167-72F1-4A3B-8F9F-553137FE64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9589" y="2836876"/>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Afficher l’image source">
            <a:extLst>
              <a:ext uri="{FF2B5EF4-FFF2-40B4-BE49-F238E27FC236}">
                <a16:creationId xmlns:a16="http://schemas.microsoft.com/office/drawing/2014/main" id="{96CBC08A-4B9F-40A0-AE6D-14226768FD11}"/>
              </a:ext>
            </a:extLst>
          </p:cNvPr>
          <p:cNvPicPr>
            <a:picLocks noChangeAspect="1" noChangeArrowheads="1"/>
          </p:cNvPicPr>
          <p:nvPr/>
        </p:nvPicPr>
        <p:blipFill>
          <a:blip r:embed="rId3">
            <a:alphaModFix amt="53000"/>
            <a:extLst>
              <a:ext uri="{28A0092B-C50C-407E-A947-70E740481C1C}">
                <a14:useLocalDpi xmlns:a14="http://schemas.microsoft.com/office/drawing/2010/main" val="0"/>
              </a:ext>
            </a:extLst>
          </a:blip>
          <a:srcRect/>
          <a:stretch>
            <a:fillRect/>
          </a:stretch>
        </p:blipFill>
        <p:spPr bwMode="auto">
          <a:xfrm>
            <a:off x="4779589" y="4945731"/>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32" name="ZoneTexte 31">
            <a:extLst>
              <a:ext uri="{FF2B5EF4-FFF2-40B4-BE49-F238E27FC236}">
                <a16:creationId xmlns:a16="http://schemas.microsoft.com/office/drawing/2014/main" id="{5FD805BA-A8E6-4AD8-A5E6-09FDF9F7F9FB}"/>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
        <p:nvSpPr>
          <p:cNvPr id="10" name="Rounded Rectangle 44">
            <a:extLst>
              <a:ext uri="{FF2B5EF4-FFF2-40B4-BE49-F238E27FC236}">
                <a16:creationId xmlns:a16="http://schemas.microsoft.com/office/drawing/2014/main" id="{8A4B01F0-EAC7-D11E-78CA-4CD1A59401CC}"/>
              </a:ext>
            </a:extLst>
          </p:cNvPr>
          <p:cNvSpPr/>
          <p:nvPr/>
        </p:nvSpPr>
        <p:spPr>
          <a:xfrm>
            <a:off x="2032467" y="2954206"/>
            <a:ext cx="1196638" cy="82388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FaaS</a:t>
            </a:r>
          </a:p>
        </p:txBody>
      </p:sp>
      <p:sp>
        <p:nvSpPr>
          <p:cNvPr id="11" name="Rectangle 10">
            <a:extLst>
              <a:ext uri="{FF2B5EF4-FFF2-40B4-BE49-F238E27FC236}">
                <a16:creationId xmlns:a16="http://schemas.microsoft.com/office/drawing/2014/main" id="{48D4A636-78DA-F490-D009-4954B77252CF}"/>
              </a:ext>
            </a:extLst>
          </p:cNvPr>
          <p:cNvSpPr/>
          <p:nvPr/>
        </p:nvSpPr>
        <p:spPr>
          <a:xfrm>
            <a:off x="412577" y="3121603"/>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
        <p:nvSpPr>
          <p:cNvPr id="12" name="Rectangle 11">
            <a:extLst>
              <a:ext uri="{FF2B5EF4-FFF2-40B4-BE49-F238E27FC236}">
                <a16:creationId xmlns:a16="http://schemas.microsoft.com/office/drawing/2014/main" id="{5672C13A-5119-A10B-851D-1759A93DBC88}"/>
              </a:ext>
            </a:extLst>
          </p:cNvPr>
          <p:cNvSpPr/>
          <p:nvPr/>
        </p:nvSpPr>
        <p:spPr>
          <a:xfrm>
            <a:off x="10120909" y="3084829"/>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8" name="Rounded Rectangle 44">
            <a:extLst>
              <a:ext uri="{FF2B5EF4-FFF2-40B4-BE49-F238E27FC236}">
                <a16:creationId xmlns:a16="http://schemas.microsoft.com/office/drawing/2014/main" id="{02E046A6-56D1-F53B-C529-E4A4FE8AF9DB}"/>
              </a:ext>
            </a:extLst>
          </p:cNvPr>
          <p:cNvSpPr/>
          <p:nvPr/>
        </p:nvSpPr>
        <p:spPr>
          <a:xfrm>
            <a:off x="8537343" y="2924633"/>
            <a:ext cx="1196638" cy="82388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FaaS</a:t>
            </a:r>
          </a:p>
        </p:txBody>
      </p:sp>
      <p:cxnSp>
        <p:nvCxnSpPr>
          <p:cNvPr id="56" name="Connecteur droit avec flèche 55">
            <a:extLst>
              <a:ext uri="{FF2B5EF4-FFF2-40B4-BE49-F238E27FC236}">
                <a16:creationId xmlns:a16="http://schemas.microsoft.com/office/drawing/2014/main" id="{B75CC79A-8C1A-FB03-FD97-7EC0680DC7D7}"/>
              </a:ext>
            </a:extLst>
          </p:cNvPr>
          <p:cNvCxnSpPr>
            <a:cxnSpLocks/>
            <a:stCxn id="10" idx="1"/>
            <a:endCxn id="11" idx="3"/>
          </p:cNvCxnSpPr>
          <p:nvPr/>
        </p:nvCxnSpPr>
        <p:spPr>
          <a:xfrm flipH="1">
            <a:off x="1695108" y="3366148"/>
            <a:ext cx="337359" cy="720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eur droit avec flèche 58">
            <a:extLst>
              <a:ext uri="{FF2B5EF4-FFF2-40B4-BE49-F238E27FC236}">
                <a16:creationId xmlns:a16="http://schemas.microsoft.com/office/drawing/2014/main" id="{CB17AFFE-33DA-75B8-EF05-004C8F0FA8CA}"/>
              </a:ext>
            </a:extLst>
          </p:cNvPr>
          <p:cNvCxnSpPr>
            <a:cxnSpLocks/>
            <a:stCxn id="18" idx="3"/>
            <a:endCxn id="12" idx="1"/>
          </p:cNvCxnSpPr>
          <p:nvPr/>
        </p:nvCxnSpPr>
        <p:spPr>
          <a:xfrm>
            <a:off x="9733981" y="3336575"/>
            <a:ext cx="386928"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12724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Splitter</a:t>
            </a: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92820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4066518"/>
            <a:ext cx="294963" cy="44600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5" y="3595878"/>
            <a:ext cx="1383726" cy="90768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4049722"/>
            <a:ext cx="226460" cy="1679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78" y="2206603"/>
            <a:ext cx="1362831" cy="85711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466006"/>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flipV="1">
            <a:off x="2122301" y="2604315"/>
            <a:ext cx="224277" cy="3084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604315"/>
            <a:ext cx="318038" cy="190820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66346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12892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5368682"/>
            <a:ext cx="1300240" cy="91632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801775"/>
            <a:ext cx="161192" cy="2506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437617" y="216884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52" name="Rectangle 51">
            <a:extLst>
              <a:ext uri="{FF2B5EF4-FFF2-40B4-BE49-F238E27FC236}">
                <a16:creationId xmlns:a16="http://schemas.microsoft.com/office/drawing/2014/main" id="{E58FC3B7-69B0-4FBD-A5B9-3CE263332095}"/>
              </a:ext>
            </a:extLst>
          </p:cNvPr>
          <p:cNvSpPr/>
          <p:nvPr/>
        </p:nvSpPr>
        <p:spPr>
          <a:xfrm>
            <a:off x="3795489" y="568617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a:off x="3611341" y="5824480"/>
            <a:ext cx="184148" cy="236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385256" y="5823110"/>
            <a:ext cx="255232" cy="137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4801955" y="249684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71" idx="3"/>
            <a:endCxn id="87" idx="1"/>
          </p:cNvCxnSpPr>
          <p:nvPr/>
        </p:nvCxnSpPr>
        <p:spPr>
          <a:xfrm flipV="1">
            <a:off x="3709409" y="2635158"/>
            <a:ext cx="1092546"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a:off x="5391722" y="2630740"/>
            <a:ext cx="1045895" cy="44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4766598" y="3917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50" idx="3"/>
            <a:endCxn id="92" idx="1"/>
          </p:cNvCxnSpPr>
          <p:nvPr/>
        </p:nvCxnSpPr>
        <p:spPr>
          <a:xfrm>
            <a:off x="3709411" y="4049722"/>
            <a:ext cx="1057187" cy="597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5356365" y="4055701"/>
            <a:ext cx="1065156" cy="2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979764" y="570144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761214" y="5823110"/>
            <a:ext cx="218550" cy="166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569531" y="5836245"/>
            <a:ext cx="151128" cy="35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640488" y="5361218"/>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OCR</a:t>
            </a: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558343" y="2124671"/>
            <a:ext cx="3920753" cy="506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69147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57271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8" name="Rounded Rectangle 44">
            <a:extLst>
              <a:ext uri="{FF2B5EF4-FFF2-40B4-BE49-F238E27FC236}">
                <a16:creationId xmlns:a16="http://schemas.microsoft.com/office/drawing/2014/main" id="{D44D4A96-2938-4DA3-80D0-883BDC8958D8}"/>
              </a:ext>
            </a:extLst>
          </p:cNvPr>
          <p:cNvSpPr/>
          <p:nvPr/>
        </p:nvSpPr>
        <p:spPr>
          <a:xfrm>
            <a:off x="6421521" y="3595878"/>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886345"/>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Zoning</a:t>
            </a: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761214" y="2124671"/>
            <a:ext cx="5717882" cy="369843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42247" y="2124671"/>
            <a:ext cx="3936849" cy="193309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720659" y="5374353"/>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Classifier</a:t>
            </a: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5368682"/>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Rotation</a:t>
            </a: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6922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830573"/>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flipV="1">
            <a:off x="7841385" y="5830573"/>
            <a:ext cx="293115" cy="567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42247" y="4057770"/>
            <a:ext cx="553543" cy="907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4062345"/>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2124671"/>
            <a:ext cx="0" cy="76167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810128"/>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436525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503565"/>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4062345"/>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a:endCxn id="141" idx="3"/>
          </p:cNvCxnSpPr>
          <p:nvPr/>
        </p:nvCxnSpPr>
        <p:spPr>
          <a:xfrm flipH="1" flipV="1">
            <a:off x="9803094" y="369567"/>
            <a:ext cx="1104726" cy="22117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9387872" y="719292"/>
            <a:ext cx="1574470" cy="369332"/>
          </a:xfrm>
          <a:prstGeom prst="rect">
            <a:avLst/>
          </a:prstGeom>
          <a:noFill/>
        </p:spPr>
        <p:txBody>
          <a:bodyPr wrap="none" rtlCol="0">
            <a:spAutoFit/>
          </a:bodyPr>
          <a:lstStyle/>
          <a:p>
            <a:r>
              <a:rPr lang="en-US" dirty="0"/>
              <a:t>HTTP Callback</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837272"/>
            <a:ext cx="2385461" cy="369332"/>
          </a:xfrm>
          <a:prstGeom prst="rect">
            <a:avLst/>
          </a:prstGeom>
          <a:noFill/>
        </p:spPr>
        <p:txBody>
          <a:bodyPr wrap="none" rtlCol="0">
            <a:spAutoFit/>
          </a:bodyPr>
          <a:lstStyle/>
          <a:p>
            <a:r>
              <a:rPr lang="en-US" dirty="0">
                <a:solidFill>
                  <a:schemeClr val="bg2">
                    <a:lumMod val="50000"/>
                  </a:schemeClr>
                </a:solidFill>
              </a:rPr>
              <a:t>New license - frontside</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3268988"/>
            <a:ext cx="2397644" cy="369332"/>
          </a:xfrm>
          <a:prstGeom prst="rect">
            <a:avLst/>
          </a:prstGeom>
          <a:noFill/>
        </p:spPr>
        <p:txBody>
          <a:bodyPr wrap="none" rtlCol="0">
            <a:spAutoFit/>
          </a:bodyPr>
          <a:lstStyle/>
          <a:p>
            <a:r>
              <a:rPr lang="en-US" dirty="0">
                <a:solidFill>
                  <a:schemeClr val="accent5">
                    <a:lumMod val="75000"/>
                  </a:schemeClr>
                </a:solidFill>
              </a:rPr>
              <a:t>New license - backside</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991758"/>
            <a:ext cx="2286844" cy="369332"/>
          </a:xfrm>
          <a:prstGeom prst="rect">
            <a:avLst/>
          </a:prstGeom>
          <a:noFill/>
        </p:spPr>
        <p:txBody>
          <a:bodyPr wrap="none" rtlCol="0">
            <a:spAutoFit/>
          </a:bodyPr>
          <a:lstStyle/>
          <a:p>
            <a:r>
              <a:rPr lang="en-US" dirty="0">
                <a:solidFill>
                  <a:schemeClr val="accent1">
                    <a:lumMod val="75000"/>
                  </a:schemeClr>
                </a:solidFill>
              </a:rPr>
              <a:t>Old license - frontside</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9285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633192" y="722181"/>
            <a:ext cx="1637949" cy="369332"/>
          </a:xfrm>
          <a:prstGeom prst="rect">
            <a:avLst/>
          </a:prstGeom>
          <a:noFill/>
        </p:spPr>
        <p:txBody>
          <a:bodyPr wrap="none" rtlCol="0">
            <a:spAutoFit/>
          </a:bodyPr>
          <a:lstStyle/>
          <a:p>
            <a:r>
              <a:rPr lang="en-US" dirty="0"/>
              <a:t>Input HTTP call</a:t>
            </a:r>
          </a:p>
        </p:txBody>
      </p:sp>
      <p:sp>
        <p:nvSpPr>
          <p:cNvPr id="135" name="Rounded Rectangle 44">
            <a:extLst>
              <a:ext uri="{FF2B5EF4-FFF2-40B4-BE49-F238E27FC236}">
                <a16:creationId xmlns:a16="http://schemas.microsoft.com/office/drawing/2014/main" id="{BCA9FF6F-5774-477D-A29E-54159046792B}"/>
              </a:ext>
            </a:extLst>
          </p:cNvPr>
          <p:cNvSpPr/>
          <p:nvPr/>
        </p:nvSpPr>
        <p:spPr>
          <a:xfrm>
            <a:off x="8744964" y="1135827"/>
            <a:ext cx="1288213" cy="70909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Orchestrator</a:t>
            </a:r>
          </a:p>
        </p:txBody>
      </p:sp>
      <p:cxnSp>
        <p:nvCxnSpPr>
          <p:cNvPr id="136" name="Straight Arrow Connector 82">
            <a:extLst>
              <a:ext uri="{FF2B5EF4-FFF2-40B4-BE49-F238E27FC236}">
                <a16:creationId xmlns:a16="http://schemas.microsoft.com/office/drawing/2014/main" id="{C3176372-2312-4598-BF7F-B77A195760E5}"/>
              </a:ext>
            </a:extLst>
          </p:cNvPr>
          <p:cNvCxnSpPr>
            <a:cxnSpLocks/>
            <a:stCxn id="135" idx="0"/>
            <a:endCxn id="141" idx="2"/>
          </p:cNvCxnSpPr>
          <p:nvPr/>
        </p:nvCxnSpPr>
        <p:spPr>
          <a:xfrm flipH="1" flipV="1">
            <a:off x="9387872" y="710216"/>
            <a:ext cx="1199" cy="4256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1" name="Rectangle: Folded Corner 1">
            <a:extLst>
              <a:ext uri="{FF2B5EF4-FFF2-40B4-BE49-F238E27FC236}">
                <a16:creationId xmlns:a16="http://schemas.microsoft.com/office/drawing/2014/main" id="{CD14CEE2-3340-45E3-A719-94E8E7DAEF79}"/>
              </a:ext>
            </a:extLst>
          </p:cNvPr>
          <p:cNvSpPr/>
          <p:nvPr/>
        </p:nvSpPr>
        <p:spPr>
          <a:xfrm>
            <a:off x="8972650" y="28917"/>
            <a:ext cx="830444"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JSON Response</a:t>
            </a: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600453"/>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Rotation</a:t>
            </a:r>
          </a:p>
        </p:txBody>
      </p:sp>
      <p:sp>
        <p:nvSpPr>
          <p:cNvPr id="73" name="ZoneTexte 72">
            <a:extLst>
              <a:ext uri="{FF2B5EF4-FFF2-40B4-BE49-F238E27FC236}">
                <a16:creationId xmlns:a16="http://schemas.microsoft.com/office/drawing/2014/main" id="{8F438977-A168-402C-B4AD-073677B35E1C}"/>
              </a:ext>
            </a:extLst>
          </p:cNvPr>
          <p:cNvSpPr txBox="1"/>
          <p:nvPr/>
        </p:nvSpPr>
        <p:spPr>
          <a:xfrm>
            <a:off x="9327616" y="6481785"/>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en-US" dirty="0"/>
              <a:t>Production</a:t>
            </a:r>
          </a:p>
        </p:txBody>
      </p:sp>
      <p:sp>
        <p:nvSpPr>
          <p:cNvPr id="74" name="Rectangle 73">
            <a:extLst>
              <a:ext uri="{FF2B5EF4-FFF2-40B4-BE49-F238E27FC236}">
                <a16:creationId xmlns:a16="http://schemas.microsoft.com/office/drawing/2014/main" id="{C16B4F7A-CAD1-465B-9514-D8BC257E33A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a:extLst>
              <a:ext uri="{FF2B5EF4-FFF2-40B4-BE49-F238E27FC236}">
                <a16:creationId xmlns:a16="http://schemas.microsoft.com/office/drawing/2014/main" id="{16E96AC9-0C2B-4252-9924-1E2A034C336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22441118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B4E3D8-0619-4493-A2C1-5372B2DFFC7D}"/>
              </a:ext>
            </a:extLst>
          </p:cNvPr>
          <p:cNvSpPr>
            <a:spLocks noGrp="1"/>
          </p:cNvSpPr>
          <p:nvPr>
            <p:ph type="title"/>
          </p:nvPr>
        </p:nvSpPr>
        <p:spPr>
          <a:xfrm>
            <a:off x="3775696" y="2347979"/>
            <a:ext cx="5182590" cy="2162042"/>
          </a:xfrm>
          <a:ln w="63500">
            <a:solidFill>
              <a:schemeClr val="accent1">
                <a:lumMod val="75000"/>
              </a:schemeClr>
            </a:solidFill>
          </a:ln>
        </p:spPr>
        <p:txBody>
          <a:bodyPr>
            <a:normAutofit fontScale="90000"/>
          </a:bodyPr>
          <a:lstStyle/>
          <a:p>
            <a:pPr algn="ctr"/>
            <a:r>
              <a:rPr lang="en-US" sz="8800" dirty="0"/>
              <a:t>Pain points</a:t>
            </a:r>
          </a:p>
        </p:txBody>
      </p:sp>
      <p:sp>
        <p:nvSpPr>
          <p:cNvPr id="3" name="ZoneTexte 2">
            <a:extLst>
              <a:ext uri="{FF2B5EF4-FFF2-40B4-BE49-F238E27FC236}">
                <a16:creationId xmlns:a16="http://schemas.microsoft.com/office/drawing/2014/main" id="{68EB1808-79E5-4BC8-BAC7-07CB9243EA11}"/>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en-US"/>
              <a:t>Production</a:t>
            </a:r>
          </a:p>
        </p:txBody>
      </p:sp>
      <p:sp>
        <p:nvSpPr>
          <p:cNvPr id="4" name="Rectangle 3">
            <a:extLst>
              <a:ext uri="{FF2B5EF4-FFF2-40B4-BE49-F238E27FC236}">
                <a16:creationId xmlns:a16="http://schemas.microsoft.com/office/drawing/2014/main" id="{048A81F2-E04B-47B7-A8E6-C630C6E0937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25D8255-70FE-44DA-851C-E37C214AC405}"/>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31008950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22D46"/>
        </a:solidFill>
        <a:effectLst/>
      </p:bgPr>
    </p:bg>
    <p:spTree>
      <p:nvGrpSpPr>
        <p:cNvPr id="1" name=""/>
        <p:cNvGrpSpPr/>
        <p:nvPr/>
      </p:nvGrpSpPr>
      <p:grpSpPr>
        <a:xfrm>
          <a:off x="0" y="0"/>
          <a:ext cx="0" cy="0"/>
          <a:chOff x="0" y="0"/>
          <a:chExt cx="0" cy="0"/>
        </a:xfrm>
      </p:grpSpPr>
      <p:sp>
        <p:nvSpPr>
          <p:cNvPr id="7" name="Triangle isocèle 6">
            <a:extLst>
              <a:ext uri="{FF2B5EF4-FFF2-40B4-BE49-F238E27FC236}">
                <a16:creationId xmlns:a16="http://schemas.microsoft.com/office/drawing/2014/main" id="{F5F90120-194D-4A1B-8939-29CC75CA6B73}"/>
              </a:ext>
            </a:extLst>
          </p:cNvPr>
          <p:cNvSpPr/>
          <p:nvPr/>
        </p:nvSpPr>
        <p:spPr>
          <a:xfrm>
            <a:off x="3811219" y="1415475"/>
            <a:ext cx="4597400" cy="3848100"/>
          </a:xfrm>
          <a:prstGeom prst="triangle">
            <a:avLst/>
          </a:prstGeom>
          <a:noFill/>
          <a:ln w="1778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ZoneTexte 7">
            <a:extLst>
              <a:ext uri="{FF2B5EF4-FFF2-40B4-BE49-F238E27FC236}">
                <a16:creationId xmlns:a16="http://schemas.microsoft.com/office/drawing/2014/main" id="{DD8C49A4-53AE-423B-87B7-F0A2CA6C3B47}"/>
              </a:ext>
            </a:extLst>
          </p:cNvPr>
          <p:cNvSpPr txBox="1"/>
          <p:nvPr/>
        </p:nvSpPr>
        <p:spPr>
          <a:xfrm>
            <a:off x="0" y="5694277"/>
            <a:ext cx="5055358" cy="923330"/>
          </a:xfrm>
          <a:prstGeom prst="rect">
            <a:avLst/>
          </a:prstGeom>
          <a:noFill/>
        </p:spPr>
        <p:txBody>
          <a:bodyPr wrap="none" rtlCol="0">
            <a:spAutoFit/>
          </a:bodyPr>
          <a:lstStyle/>
          <a:p>
            <a:r>
              <a:rPr lang="en-US" sz="5400">
                <a:solidFill>
                  <a:schemeClr val="bg1"/>
                </a:solidFill>
              </a:rPr>
              <a:t>Better prediction</a:t>
            </a:r>
          </a:p>
        </p:txBody>
      </p:sp>
      <p:sp>
        <p:nvSpPr>
          <p:cNvPr id="9" name="ZoneTexte 8">
            <a:extLst>
              <a:ext uri="{FF2B5EF4-FFF2-40B4-BE49-F238E27FC236}">
                <a16:creationId xmlns:a16="http://schemas.microsoft.com/office/drawing/2014/main" id="{EC191C32-8406-4C0A-8C8C-4673AE6FD021}"/>
              </a:ext>
            </a:extLst>
          </p:cNvPr>
          <p:cNvSpPr txBox="1"/>
          <p:nvPr/>
        </p:nvSpPr>
        <p:spPr>
          <a:xfrm>
            <a:off x="8581374" y="5705294"/>
            <a:ext cx="2643672" cy="923330"/>
          </a:xfrm>
          <a:prstGeom prst="rect">
            <a:avLst/>
          </a:prstGeom>
          <a:noFill/>
        </p:spPr>
        <p:txBody>
          <a:bodyPr wrap="none" rtlCol="0">
            <a:spAutoFit/>
          </a:bodyPr>
          <a:lstStyle/>
          <a:p>
            <a:r>
              <a:rPr lang="en-US" sz="5400">
                <a:solidFill>
                  <a:schemeClr val="bg1"/>
                </a:solidFill>
              </a:rPr>
              <a:t>Cheaper</a:t>
            </a:r>
          </a:p>
        </p:txBody>
      </p:sp>
      <p:sp>
        <p:nvSpPr>
          <p:cNvPr id="10" name="ZoneTexte 9">
            <a:extLst>
              <a:ext uri="{FF2B5EF4-FFF2-40B4-BE49-F238E27FC236}">
                <a16:creationId xmlns:a16="http://schemas.microsoft.com/office/drawing/2014/main" id="{988FFFE3-EB6C-4F33-B62F-6A23E6658487}"/>
              </a:ext>
            </a:extLst>
          </p:cNvPr>
          <p:cNvSpPr txBox="1"/>
          <p:nvPr/>
        </p:nvSpPr>
        <p:spPr>
          <a:xfrm>
            <a:off x="3670603" y="37603"/>
            <a:ext cx="5265416" cy="923330"/>
          </a:xfrm>
          <a:prstGeom prst="rect">
            <a:avLst/>
          </a:prstGeom>
          <a:noFill/>
        </p:spPr>
        <p:txBody>
          <a:bodyPr wrap="none" rtlCol="0">
            <a:spAutoFit/>
          </a:bodyPr>
          <a:lstStyle/>
          <a:p>
            <a:r>
              <a:rPr lang="en-US" sz="5400">
                <a:solidFill>
                  <a:schemeClr val="bg1"/>
                </a:solidFill>
              </a:rPr>
              <a:t>Quicker response</a:t>
            </a:r>
          </a:p>
        </p:txBody>
      </p:sp>
      <p:cxnSp>
        <p:nvCxnSpPr>
          <p:cNvPr id="12" name="Connecteur droit 11">
            <a:extLst>
              <a:ext uri="{FF2B5EF4-FFF2-40B4-BE49-F238E27FC236}">
                <a16:creationId xmlns:a16="http://schemas.microsoft.com/office/drawing/2014/main" id="{332C9CDC-640C-4C1D-849E-B612BF21AAF3}"/>
              </a:ext>
            </a:extLst>
          </p:cNvPr>
          <p:cNvCxnSpPr/>
          <p:nvPr/>
        </p:nvCxnSpPr>
        <p:spPr>
          <a:xfrm>
            <a:off x="3948613" y="3339525"/>
            <a:ext cx="1277957" cy="89236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64BB3EB2-AB6D-4681-8624-60B4745422A7}"/>
              </a:ext>
            </a:extLst>
          </p:cNvPr>
          <p:cNvCxnSpPr>
            <a:cxnSpLocks/>
          </p:cNvCxnSpPr>
          <p:nvPr/>
        </p:nvCxnSpPr>
        <p:spPr>
          <a:xfrm flipV="1">
            <a:off x="6303311" y="2324559"/>
            <a:ext cx="1111637" cy="66242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7C6B1077-C94C-461D-B03A-90189481AA02}"/>
              </a:ext>
            </a:extLst>
          </p:cNvPr>
          <p:cNvCxnSpPr>
            <a:cxnSpLocks/>
          </p:cNvCxnSpPr>
          <p:nvPr/>
        </p:nvCxnSpPr>
        <p:spPr>
          <a:xfrm flipV="1">
            <a:off x="5542876" y="4638101"/>
            <a:ext cx="0" cy="1160149"/>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B10AFD40-E729-483B-9C9B-8FEFD0D9D3CA}"/>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en-US" dirty="0"/>
              <a:t>Production : Pain points</a:t>
            </a:r>
          </a:p>
        </p:txBody>
      </p:sp>
      <p:sp>
        <p:nvSpPr>
          <p:cNvPr id="11" name="Rectangle 10">
            <a:extLst>
              <a:ext uri="{FF2B5EF4-FFF2-40B4-BE49-F238E27FC236}">
                <a16:creationId xmlns:a16="http://schemas.microsoft.com/office/drawing/2014/main" id="{9C21E606-80EB-4D28-B31A-0B4B1DB09577}"/>
              </a:ext>
            </a:extLst>
          </p:cNvPr>
          <p:cNvSpPr/>
          <p:nvPr/>
        </p:nvSpPr>
        <p:spPr>
          <a:xfrm>
            <a:off x="95250" y="6604378"/>
            <a:ext cx="6305550" cy="253622"/>
          </a:xfrm>
          <a:prstGeom prst="rect">
            <a:avLst/>
          </a:prstGeom>
          <a:solidFill>
            <a:srgbClr val="122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8B5647-989B-475B-B2A3-A95FA4C5378D}"/>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1416392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5A6489"/>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9F1349-7411-4203-AE32-9BC102D893ED}"/>
              </a:ext>
            </a:extLst>
          </p:cNvPr>
          <p:cNvSpPr>
            <a:spLocks noGrp="1"/>
          </p:cNvSpPr>
          <p:nvPr>
            <p:ph type="title"/>
          </p:nvPr>
        </p:nvSpPr>
        <p:spPr/>
        <p:txBody>
          <a:bodyPr/>
          <a:lstStyle/>
          <a:p>
            <a:r>
              <a:rPr lang="en-US" dirty="0">
                <a:solidFill>
                  <a:schemeClr val="accent6">
                    <a:lumMod val="20000"/>
                    <a:lumOff val="80000"/>
                  </a:schemeClr>
                </a:solidFill>
              </a:rPr>
              <a:t>Spot 7 differences</a:t>
            </a:r>
          </a:p>
        </p:txBody>
      </p:sp>
      <p:pic>
        <p:nvPicPr>
          <p:cNvPr id="5" name="Image 4" descr="Une image contenant chat, assis, chat domestique, intérieur&#10;&#10;Description générée automatiquement">
            <a:extLst>
              <a:ext uri="{FF2B5EF4-FFF2-40B4-BE49-F238E27FC236}">
                <a16:creationId xmlns:a16="http://schemas.microsoft.com/office/drawing/2014/main" id="{9FDAD071-D69A-4D28-AE3B-E4CE2FAB2E1F}"/>
              </a:ext>
            </a:extLst>
          </p:cNvPr>
          <p:cNvPicPr>
            <a:picLocks noChangeAspect="1"/>
          </p:cNvPicPr>
          <p:nvPr/>
        </p:nvPicPr>
        <p:blipFill>
          <a:blip r:embed="rId3"/>
          <a:stretch>
            <a:fillRect/>
          </a:stretch>
        </p:blipFill>
        <p:spPr>
          <a:xfrm>
            <a:off x="1035119" y="1690688"/>
            <a:ext cx="3800475" cy="3705225"/>
          </a:xfrm>
          <a:prstGeom prst="rect">
            <a:avLst/>
          </a:prstGeom>
        </p:spPr>
      </p:pic>
      <p:pic>
        <p:nvPicPr>
          <p:cNvPr id="6" name="Image 5" descr="Une image contenant chat, assis, chat domestique, intérieur&#10;&#10;Description générée automatiquement">
            <a:extLst>
              <a:ext uri="{FF2B5EF4-FFF2-40B4-BE49-F238E27FC236}">
                <a16:creationId xmlns:a16="http://schemas.microsoft.com/office/drawing/2014/main" id="{8AE13551-9EE0-444B-AF90-2482055D59DC}"/>
              </a:ext>
            </a:extLst>
          </p:cNvPr>
          <p:cNvPicPr>
            <a:picLocks noChangeAspect="1"/>
          </p:cNvPicPr>
          <p:nvPr/>
        </p:nvPicPr>
        <p:blipFill>
          <a:blip r:embed="rId3"/>
          <a:stretch>
            <a:fillRect/>
          </a:stretch>
        </p:blipFill>
        <p:spPr>
          <a:xfrm>
            <a:off x="6819693" y="1690688"/>
            <a:ext cx="3800475" cy="3705225"/>
          </a:xfrm>
          <a:prstGeom prst="rect">
            <a:avLst/>
          </a:prstGeom>
        </p:spPr>
      </p:pic>
      <p:sp>
        <p:nvSpPr>
          <p:cNvPr id="7" name="ZoneTexte 6">
            <a:extLst>
              <a:ext uri="{FF2B5EF4-FFF2-40B4-BE49-F238E27FC236}">
                <a16:creationId xmlns:a16="http://schemas.microsoft.com/office/drawing/2014/main" id="{227AA539-E732-4AEA-973C-E3532F51545E}"/>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en-US"/>
              <a:t>Production : Pain points</a:t>
            </a:r>
          </a:p>
        </p:txBody>
      </p:sp>
      <p:sp>
        <p:nvSpPr>
          <p:cNvPr id="8" name="Rectangle 7">
            <a:extLst>
              <a:ext uri="{FF2B5EF4-FFF2-40B4-BE49-F238E27FC236}">
                <a16:creationId xmlns:a16="http://schemas.microsoft.com/office/drawing/2014/main" id="{59B5E9C2-EB27-4009-B0F0-F934CB815218}"/>
              </a:ext>
            </a:extLst>
          </p:cNvPr>
          <p:cNvSpPr/>
          <p:nvPr/>
        </p:nvSpPr>
        <p:spPr>
          <a:xfrm>
            <a:off x="95250" y="6604378"/>
            <a:ext cx="6305550" cy="253622"/>
          </a:xfrm>
          <a:prstGeom prst="rect">
            <a:avLst/>
          </a:prstGeom>
          <a:solidFill>
            <a:srgbClr val="5A64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0530653-2F2A-422A-8036-FAA162BBDA9C}"/>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10204112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0A7F50C3-28B6-4B45-8FAA-755608EC7A55}"/>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86" name="ZoneTexte 85">
            <a:extLst>
              <a:ext uri="{FF2B5EF4-FFF2-40B4-BE49-F238E27FC236}">
                <a16:creationId xmlns:a16="http://schemas.microsoft.com/office/drawing/2014/main" id="{B2572F87-F0BE-429E-9407-CF8E30F7A2C1}"/>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fr-FR" dirty="0"/>
              <a:t>Production : </a:t>
            </a:r>
            <a:r>
              <a:rPr lang="en-US" dirty="0"/>
              <a:t>Pain points</a:t>
            </a:r>
            <a:endParaRPr lang="fr-FR" dirty="0"/>
          </a:p>
        </p:txBody>
      </p:sp>
    </p:spTree>
    <p:extLst>
      <p:ext uri="{BB962C8B-B14F-4D97-AF65-F5344CB8AC3E}">
        <p14:creationId xmlns:p14="http://schemas.microsoft.com/office/powerpoint/2010/main" val="3927590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1">
                    <a:lumMod val="6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bg1">
                    <a:lumMod val="6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accent2">
                    <a:lumMod val="50000"/>
                  </a:schemeClr>
                </a:solidFill>
              </a:rPr>
              <a:t>How to train an AI?</a:t>
            </a:r>
            <a:endParaRPr lang="fr-FR" sz="3200" dirty="0">
              <a:solidFill>
                <a:schemeClr val="bg1">
                  <a:lumMod val="65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32816207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C80160-369D-4F53-9267-2C28770ED99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489C77D-0EAD-52A5-BCD3-808E627C15AD}"/>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A042AF12-95C2-AC4C-7772-2A4190A6D973}"/>
              </a:ext>
            </a:extLst>
          </p:cNvPr>
          <p:cNvSpPr txBox="1"/>
          <p:nvPr/>
        </p:nvSpPr>
        <p:spPr>
          <a:xfrm>
            <a:off x="1243940" y="2498812"/>
            <a:ext cx="10322627" cy="1569660"/>
          </a:xfrm>
          <a:prstGeom prst="rect">
            <a:avLst/>
          </a:prstGeom>
          <a:noFill/>
        </p:spPr>
        <p:txBody>
          <a:bodyPr wrap="square">
            <a:spAutoFit/>
          </a:bodyPr>
          <a:lstStyle/>
          <a:p>
            <a:r>
              <a:rPr lang="fr-FR" sz="4800" dirty="0" err="1">
                <a:hlinkClick r:id="rId2"/>
              </a:rPr>
              <a:t>guillaume-chervet</a:t>
            </a:r>
            <a:r>
              <a:rPr lang="fr-FR" sz="4800" dirty="0">
                <a:hlinkClick r:id="rId2"/>
              </a:rPr>
              <a:t>/</a:t>
            </a:r>
            <a:r>
              <a:rPr lang="fr-FR" sz="4800" dirty="0" err="1">
                <a:hlinkClick r:id="rId2"/>
              </a:rPr>
              <a:t>MLOpsPython</a:t>
            </a:r>
            <a:r>
              <a:rPr lang="fr-FR" sz="4800" dirty="0">
                <a:hlinkClick r:id="rId2"/>
              </a:rPr>
              <a:t> (github.com)</a:t>
            </a:r>
            <a:endParaRPr lang="fr-FR" sz="4800" dirty="0"/>
          </a:p>
        </p:txBody>
      </p:sp>
      <p:sp>
        <p:nvSpPr>
          <p:cNvPr id="4" name="Rectangle 3">
            <a:extLst>
              <a:ext uri="{FF2B5EF4-FFF2-40B4-BE49-F238E27FC236}">
                <a16:creationId xmlns:a16="http://schemas.microsoft.com/office/drawing/2014/main" id="{1242D1A3-9CE4-9AC3-D7D5-61094068E99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14047624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0CB575-976B-D9FE-12E5-C29031744FB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6B86E42-4DF5-8370-A109-47326623C38A}"/>
              </a:ext>
            </a:extLst>
          </p:cNvPr>
          <p:cNvSpPr>
            <a:spLocks noGrp="1"/>
          </p:cNvSpPr>
          <p:nvPr>
            <p:ph idx="1"/>
          </p:nvPr>
        </p:nvSpPr>
        <p:spPr/>
        <p:txBody>
          <a:bodyPr/>
          <a:lstStyle/>
          <a:p>
            <a:endParaRPr lang="fr-FR" dirty="0"/>
          </a:p>
        </p:txBody>
      </p:sp>
      <p:sp>
        <p:nvSpPr>
          <p:cNvPr id="4" name="Organigramme : Disque magnétique 3">
            <a:extLst>
              <a:ext uri="{FF2B5EF4-FFF2-40B4-BE49-F238E27FC236}">
                <a16:creationId xmlns:a16="http://schemas.microsoft.com/office/drawing/2014/main" id="{7F21E24A-EBA0-B9F9-9AE5-55AC57E60D5D}"/>
              </a:ext>
            </a:extLst>
          </p:cNvPr>
          <p:cNvSpPr/>
          <p:nvPr/>
        </p:nvSpPr>
        <p:spPr>
          <a:xfrm>
            <a:off x="731324" y="2321287"/>
            <a:ext cx="396607" cy="58389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rganigramme : Disque magnétique 4">
            <a:extLst>
              <a:ext uri="{FF2B5EF4-FFF2-40B4-BE49-F238E27FC236}">
                <a16:creationId xmlns:a16="http://schemas.microsoft.com/office/drawing/2014/main" id="{1EE32C13-0D4A-6A93-70EE-A5B5F42075E8}"/>
              </a:ext>
            </a:extLst>
          </p:cNvPr>
          <p:cNvSpPr/>
          <p:nvPr/>
        </p:nvSpPr>
        <p:spPr>
          <a:xfrm>
            <a:off x="2584920" y="4650017"/>
            <a:ext cx="396607" cy="58389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ZoneTexte 5">
            <a:extLst>
              <a:ext uri="{FF2B5EF4-FFF2-40B4-BE49-F238E27FC236}">
                <a16:creationId xmlns:a16="http://schemas.microsoft.com/office/drawing/2014/main" id="{9AD70EAC-0823-2693-13FF-596DEC84A690}"/>
              </a:ext>
            </a:extLst>
          </p:cNvPr>
          <p:cNvSpPr txBox="1"/>
          <p:nvPr/>
        </p:nvSpPr>
        <p:spPr>
          <a:xfrm>
            <a:off x="215906" y="3022235"/>
            <a:ext cx="14274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Dataset</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pdfs</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ZoneTexte 6">
            <a:extLst>
              <a:ext uri="{FF2B5EF4-FFF2-40B4-BE49-F238E27FC236}">
                <a16:creationId xmlns:a16="http://schemas.microsoft.com/office/drawing/2014/main" id="{357A250C-6932-37FC-D730-033A66BFDA7F}"/>
              </a:ext>
            </a:extLst>
          </p:cNvPr>
          <p:cNvSpPr txBox="1"/>
          <p:nvPr/>
        </p:nvSpPr>
        <p:spPr>
          <a:xfrm>
            <a:off x="1992558" y="5251302"/>
            <a:ext cx="15813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Dataset</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labels</a:t>
            </a:r>
          </a:p>
        </p:txBody>
      </p:sp>
      <p:cxnSp>
        <p:nvCxnSpPr>
          <p:cNvPr id="9" name="Connecteur droit avec flèche 8">
            <a:extLst>
              <a:ext uri="{FF2B5EF4-FFF2-40B4-BE49-F238E27FC236}">
                <a16:creationId xmlns:a16="http://schemas.microsoft.com/office/drawing/2014/main" id="{E11291EC-D339-0168-5812-911A88536628}"/>
              </a:ext>
            </a:extLst>
          </p:cNvPr>
          <p:cNvCxnSpPr>
            <a:cxnSpLocks/>
            <a:stCxn id="4" idx="4"/>
            <a:endCxn id="14" idx="1"/>
          </p:cNvCxnSpPr>
          <p:nvPr/>
        </p:nvCxnSpPr>
        <p:spPr>
          <a:xfrm flipV="1">
            <a:off x="1127931" y="2273743"/>
            <a:ext cx="784987" cy="339491"/>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Connecteur droit avec flèche 9">
            <a:extLst>
              <a:ext uri="{FF2B5EF4-FFF2-40B4-BE49-F238E27FC236}">
                <a16:creationId xmlns:a16="http://schemas.microsoft.com/office/drawing/2014/main" id="{2ED2C999-97C8-A1D6-DF36-FBA1DF4EF10D}"/>
              </a:ext>
            </a:extLst>
          </p:cNvPr>
          <p:cNvCxnSpPr>
            <a:cxnSpLocks/>
            <a:stCxn id="5" idx="4"/>
            <a:endCxn id="16" idx="1"/>
          </p:cNvCxnSpPr>
          <p:nvPr/>
        </p:nvCxnSpPr>
        <p:spPr>
          <a:xfrm flipV="1">
            <a:off x="2981527" y="3429000"/>
            <a:ext cx="1214203" cy="1512964"/>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Rectangle : coins arrondis 13">
            <a:extLst>
              <a:ext uri="{FF2B5EF4-FFF2-40B4-BE49-F238E27FC236}">
                <a16:creationId xmlns:a16="http://schemas.microsoft.com/office/drawing/2014/main" id="{F91BA7DD-597A-E13E-CF55-23A37554C9E2}"/>
              </a:ext>
            </a:extLst>
          </p:cNvPr>
          <p:cNvSpPr/>
          <p:nvPr/>
        </p:nvSpPr>
        <p:spPr>
          <a:xfrm>
            <a:off x="1912918" y="1844727"/>
            <a:ext cx="1427442" cy="85803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dirty="0">
                <a:solidFill>
                  <a:prstClr val="white"/>
                </a:solidFill>
                <a:latin typeface="Calibri" panose="020F0502020204030204"/>
              </a:rPr>
              <a:t>Extraction</a:t>
            </a:r>
          </a:p>
        </p:txBody>
      </p:sp>
      <p:sp>
        <p:nvSpPr>
          <p:cNvPr id="16" name="Rectangle : coins arrondis 15">
            <a:extLst>
              <a:ext uri="{FF2B5EF4-FFF2-40B4-BE49-F238E27FC236}">
                <a16:creationId xmlns:a16="http://schemas.microsoft.com/office/drawing/2014/main" id="{B8671936-51A3-1645-C6A8-732754D87775}"/>
              </a:ext>
            </a:extLst>
          </p:cNvPr>
          <p:cNvSpPr/>
          <p:nvPr/>
        </p:nvSpPr>
        <p:spPr>
          <a:xfrm>
            <a:off x="4195730" y="2999984"/>
            <a:ext cx="1427442" cy="85803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rPr>
              <a:t>DataSplit</a:t>
            </a:r>
          </a:p>
        </p:txBody>
      </p:sp>
      <p:cxnSp>
        <p:nvCxnSpPr>
          <p:cNvPr id="18" name="Connecteur droit avec flèche 17">
            <a:extLst>
              <a:ext uri="{FF2B5EF4-FFF2-40B4-BE49-F238E27FC236}">
                <a16:creationId xmlns:a16="http://schemas.microsoft.com/office/drawing/2014/main" id="{27779682-66DD-91AF-489F-F0D89B36D2D4}"/>
              </a:ext>
            </a:extLst>
          </p:cNvPr>
          <p:cNvCxnSpPr>
            <a:cxnSpLocks/>
            <a:stCxn id="14" idx="3"/>
            <a:endCxn id="16" idx="1"/>
          </p:cNvCxnSpPr>
          <p:nvPr/>
        </p:nvCxnSpPr>
        <p:spPr>
          <a:xfrm>
            <a:off x="3340360" y="2273743"/>
            <a:ext cx="855370" cy="1155257"/>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Rectangle 7">
            <a:extLst>
              <a:ext uri="{FF2B5EF4-FFF2-40B4-BE49-F238E27FC236}">
                <a16:creationId xmlns:a16="http://schemas.microsoft.com/office/drawing/2014/main" id="{5B96C4CD-5B5C-DC9D-AF7C-AFDDE40901EF}"/>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cxnSp>
        <p:nvCxnSpPr>
          <p:cNvPr id="11" name="Connecteur droit avec flèche 10">
            <a:extLst>
              <a:ext uri="{FF2B5EF4-FFF2-40B4-BE49-F238E27FC236}">
                <a16:creationId xmlns:a16="http://schemas.microsoft.com/office/drawing/2014/main" id="{D542ACC9-386B-495D-862E-DA3B2E105E90}"/>
              </a:ext>
            </a:extLst>
          </p:cNvPr>
          <p:cNvCxnSpPr>
            <a:cxnSpLocks/>
            <a:stCxn id="4" idx="4"/>
            <a:endCxn id="16" idx="1"/>
          </p:cNvCxnSpPr>
          <p:nvPr/>
        </p:nvCxnSpPr>
        <p:spPr>
          <a:xfrm>
            <a:off x="1127931" y="2613234"/>
            <a:ext cx="3067799" cy="815766"/>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Rectangle : coins arrondis 11">
            <a:extLst>
              <a:ext uri="{FF2B5EF4-FFF2-40B4-BE49-F238E27FC236}">
                <a16:creationId xmlns:a16="http://schemas.microsoft.com/office/drawing/2014/main" id="{DE05A677-7FBB-3D8B-31FB-EE7AC9CCFB54}"/>
              </a:ext>
            </a:extLst>
          </p:cNvPr>
          <p:cNvSpPr/>
          <p:nvPr/>
        </p:nvSpPr>
        <p:spPr>
          <a:xfrm>
            <a:off x="6098199" y="2999984"/>
            <a:ext cx="1427442" cy="85803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dirty="0">
                <a:solidFill>
                  <a:prstClr val="white"/>
                </a:solidFill>
                <a:latin typeface="Calibri" panose="020F0502020204030204"/>
              </a:rPr>
              <a:t>Train</a:t>
            </a:r>
          </a:p>
        </p:txBody>
      </p:sp>
      <p:cxnSp>
        <p:nvCxnSpPr>
          <p:cNvPr id="13" name="Connecteur droit avec flèche 12">
            <a:extLst>
              <a:ext uri="{FF2B5EF4-FFF2-40B4-BE49-F238E27FC236}">
                <a16:creationId xmlns:a16="http://schemas.microsoft.com/office/drawing/2014/main" id="{C382F39D-EB76-9D12-F9B5-CFD1110C11D9}"/>
              </a:ext>
            </a:extLst>
          </p:cNvPr>
          <p:cNvCxnSpPr>
            <a:cxnSpLocks/>
            <a:stCxn id="16" idx="3"/>
            <a:endCxn id="12" idx="1"/>
          </p:cNvCxnSpPr>
          <p:nvPr/>
        </p:nvCxnSpPr>
        <p:spPr>
          <a:xfrm>
            <a:off x="5623172" y="3429000"/>
            <a:ext cx="475027" cy="0"/>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Rectangle : coins arrondis 14">
            <a:extLst>
              <a:ext uri="{FF2B5EF4-FFF2-40B4-BE49-F238E27FC236}">
                <a16:creationId xmlns:a16="http://schemas.microsoft.com/office/drawing/2014/main" id="{E8C8CA52-24C2-A9D7-BCA1-B4C3CBAB691E}"/>
              </a:ext>
            </a:extLst>
          </p:cNvPr>
          <p:cNvSpPr/>
          <p:nvPr/>
        </p:nvSpPr>
        <p:spPr>
          <a:xfrm>
            <a:off x="8043772" y="2997367"/>
            <a:ext cx="1427442" cy="85803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dirty="0">
                <a:solidFill>
                  <a:prstClr val="white"/>
                </a:solidFill>
                <a:latin typeface="Calibri" panose="020F0502020204030204"/>
              </a:rPr>
              <a:t>Test</a:t>
            </a:r>
          </a:p>
        </p:txBody>
      </p:sp>
      <p:cxnSp>
        <p:nvCxnSpPr>
          <p:cNvPr id="17" name="Connecteur droit avec flèche 16">
            <a:extLst>
              <a:ext uri="{FF2B5EF4-FFF2-40B4-BE49-F238E27FC236}">
                <a16:creationId xmlns:a16="http://schemas.microsoft.com/office/drawing/2014/main" id="{61D0B46B-5636-7647-16F1-0E3E4DE6017D}"/>
              </a:ext>
            </a:extLst>
          </p:cNvPr>
          <p:cNvCxnSpPr>
            <a:cxnSpLocks/>
            <a:stCxn id="12" idx="3"/>
            <a:endCxn id="15" idx="1"/>
          </p:cNvCxnSpPr>
          <p:nvPr/>
        </p:nvCxnSpPr>
        <p:spPr>
          <a:xfrm flipV="1">
            <a:off x="7525641" y="3426383"/>
            <a:ext cx="518131" cy="2617"/>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Organigramme : Disque magnétique 22">
            <a:extLst>
              <a:ext uri="{FF2B5EF4-FFF2-40B4-BE49-F238E27FC236}">
                <a16:creationId xmlns:a16="http://schemas.microsoft.com/office/drawing/2014/main" id="{39C446BB-73B2-C685-581D-E03A017419A5}"/>
              </a:ext>
            </a:extLst>
          </p:cNvPr>
          <p:cNvSpPr/>
          <p:nvPr/>
        </p:nvSpPr>
        <p:spPr>
          <a:xfrm>
            <a:off x="10846587" y="2206822"/>
            <a:ext cx="396607" cy="583894"/>
          </a:xfrm>
          <a:prstGeom prst="flowChartMagneticDisk">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ZoneTexte 23">
            <a:extLst>
              <a:ext uri="{FF2B5EF4-FFF2-40B4-BE49-F238E27FC236}">
                <a16:creationId xmlns:a16="http://schemas.microsoft.com/office/drawing/2014/main" id="{92292EC6-6FBD-D8C9-1FB9-1ECD54D3FA94}"/>
              </a:ext>
            </a:extLst>
          </p:cNvPr>
          <p:cNvSpPr txBox="1"/>
          <p:nvPr/>
        </p:nvSpPr>
        <p:spPr>
          <a:xfrm>
            <a:off x="10341005" y="2782841"/>
            <a:ext cx="155080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Model </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registry</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5" name="Connecteur droit avec flèche 24">
            <a:extLst>
              <a:ext uri="{FF2B5EF4-FFF2-40B4-BE49-F238E27FC236}">
                <a16:creationId xmlns:a16="http://schemas.microsoft.com/office/drawing/2014/main" id="{2041D5A8-C44D-B667-2DA8-4F8265715F70}"/>
              </a:ext>
            </a:extLst>
          </p:cNvPr>
          <p:cNvCxnSpPr>
            <a:cxnSpLocks/>
            <a:stCxn id="15" idx="3"/>
            <a:endCxn id="23" idx="2"/>
          </p:cNvCxnSpPr>
          <p:nvPr/>
        </p:nvCxnSpPr>
        <p:spPr>
          <a:xfrm flipV="1">
            <a:off x="9471214" y="2498769"/>
            <a:ext cx="1375373" cy="927614"/>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Connecteur droit avec flèche 29">
            <a:extLst>
              <a:ext uri="{FF2B5EF4-FFF2-40B4-BE49-F238E27FC236}">
                <a16:creationId xmlns:a16="http://schemas.microsoft.com/office/drawing/2014/main" id="{B3B3CCF5-786A-6830-DCE6-C2577F95DE10}"/>
              </a:ext>
            </a:extLst>
          </p:cNvPr>
          <p:cNvCxnSpPr>
            <a:cxnSpLocks/>
            <a:stCxn id="15" idx="3"/>
            <a:endCxn id="33" idx="2"/>
          </p:cNvCxnSpPr>
          <p:nvPr/>
        </p:nvCxnSpPr>
        <p:spPr>
          <a:xfrm>
            <a:off x="9471214" y="3426383"/>
            <a:ext cx="1347836" cy="759099"/>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Organigramme : Disque magnétique 32">
            <a:extLst>
              <a:ext uri="{FF2B5EF4-FFF2-40B4-BE49-F238E27FC236}">
                <a16:creationId xmlns:a16="http://schemas.microsoft.com/office/drawing/2014/main" id="{EBB7F735-5699-4F99-457F-75EC73619917}"/>
              </a:ext>
            </a:extLst>
          </p:cNvPr>
          <p:cNvSpPr/>
          <p:nvPr/>
        </p:nvSpPr>
        <p:spPr>
          <a:xfrm>
            <a:off x="10819050" y="3893535"/>
            <a:ext cx="396607" cy="58389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Calibri" panose="020F0502020204030204"/>
            </a:endParaRPr>
          </a:p>
        </p:txBody>
      </p:sp>
      <p:sp>
        <p:nvSpPr>
          <p:cNvPr id="36" name="ZoneTexte 35">
            <a:extLst>
              <a:ext uri="{FF2B5EF4-FFF2-40B4-BE49-F238E27FC236}">
                <a16:creationId xmlns:a16="http://schemas.microsoft.com/office/drawing/2014/main" id="{83CC83CF-4759-4C29-2BC3-15EA198300ED}"/>
              </a:ext>
            </a:extLst>
          </p:cNvPr>
          <p:cNvSpPr txBox="1"/>
          <p:nvPr/>
        </p:nvSpPr>
        <p:spPr>
          <a:xfrm>
            <a:off x="10050867" y="4546426"/>
            <a:ext cx="19880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Dataset</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Integration</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5386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2DB367-22D6-4F99-A732-4459F6DE10E5}"/>
              </a:ext>
            </a:extLst>
          </p:cNvPr>
          <p:cNvSpPr/>
          <p:nvPr/>
        </p:nvSpPr>
        <p:spPr>
          <a:xfrm>
            <a:off x="3652851" y="2492245"/>
            <a:ext cx="3722591" cy="222151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Classification</a:t>
            </a:r>
          </a:p>
        </p:txBody>
      </p:sp>
      <p:cxnSp>
        <p:nvCxnSpPr>
          <p:cNvPr id="6" name="Connecteur droit avec flèche 5">
            <a:extLst>
              <a:ext uri="{FF2B5EF4-FFF2-40B4-BE49-F238E27FC236}">
                <a16:creationId xmlns:a16="http://schemas.microsoft.com/office/drawing/2014/main" id="{D2BAC0FE-A7E6-4733-B78C-A8EED4834A39}"/>
              </a:ext>
            </a:extLst>
          </p:cNvPr>
          <p:cNvCxnSpPr>
            <a:cxnSpLocks/>
            <a:stCxn id="3080" idx="3"/>
            <a:endCxn id="5" idx="1"/>
          </p:cNvCxnSpPr>
          <p:nvPr/>
        </p:nvCxnSpPr>
        <p:spPr>
          <a:xfrm>
            <a:off x="2588590" y="3603005"/>
            <a:ext cx="1064261" cy="0"/>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4F85B752-DC8E-4863-9F17-85334C3908CA}"/>
              </a:ext>
            </a:extLst>
          </p:cNvPr>
          <p:cNvCxnSpPr>
            <a:cxnSpLocks/>
            <a:stCxn id="5" idx="3"/>
          </p:cNvCxnSpPr>
          <p:nvPr/>
        </p:nvCxnSpPr>
        <p:spPr>
          <a:xfrm>
            <a:off x="7375442" y="3603005"/>
            <a:ext cx="1510752" cy="683433"/>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529DCCD1-DB12-430E-8DA6-32A3CC1E095A}"/>
              </a:ext>
            </a:extLst>
          </p:cNvPr>
          <p:cNvSpPr txBox="1"/>
          <p:nvPr/>
        </p:nvSpPr>
        <p:spPr>
          <a:xfrm>
            <a:off x="8886194" y="2492245"/>
            <a:ext cx="3272680" cy="2554545"/>
          </a:xfrm>
          <a:prstGeom prst="rect">
            <a:avLst/>
          </a:prstGeom>
          <a:noFill/>
        </p:spPr>
        <p:txBody>
          <a:bodyPr wrap="square" rtlCol="0">
            <a:spAutoFit/>
          </a:bodyPr>
          <a:lstStyle/>
          <a:p>
            <a:r>
              <a:rPr lang="en-US" sz="3200" dirty="0">
                <a:solidFill>
                  <a:schemeClr val="bg1">
                    <a:lumMod val="65000"/>
                  </a:schemeClr>
                </a:solidFill>
              </a:rPr>
              <a:t>Claims</a:t>
            </a:r>
            <a:br>
              <a:rPr lang="en-US" sz="3200" dirty="0">
                <a:solidFill>
                  <a:schemeClr val="bg1">
                    <a:lumMod val="65000"/>
                  </a:schemeClr>
                </a:solidFill>
              </a:rPr>
            </a:br>
            <a:r>
              <a:rPr lang="en-US" sz="3200" dirty="0">
                <a:solidFill>
                  <a:schemeClr val="bg1">
                    <a:lumMod val="65000"/>
                  </a:schemeClr>
                </a:solidFill>
              </a:rPr>
              <a:t>Contract</a:t>
            </a:r>
          </a:p>
          <a:p>
            <a:r>
              <a:rPr lang="en-US" sz="3200" dirty="0">
                <a:solidFill>
                  <a:schemeClr val="bg1">
                    <a:lumMod val="65000"/>
                  </a:schemeClr>
                </a:solidFill>
              </a:rPr>
              <a:t>Invoice</a:t>
            </a:r>
          </a:p>
          <a:p>
            <a:r>
              <a:rPr lang="en-US" sz="3200" dirty="0">
                <a:solidFill>
                  <a:schemeClr val="accent6">
                    <a:lumMod val="75000"/>
                  </a:schemeClr>
                </a:solidFill>
              </a:rPr>
              <a:t>Attachment</a:t>
            </a:r>
          </a:p>
          <a:p>
            <a:r>
              <a:rPr lang="en-US" sz="3200" dirty="0">
                <a:solidFill>
                  <a:schemeClr val="bg1">
                    <a:lumMod val="65000"/>
                  </a:schemeClr>
                </a:solidFill>
              </a:rPr>
              <a:t>Other</a:t>
            </a:r>
          </a:p>
        </p:txBody>
      </p:sp>
      <p:sp>
        <p:nvSpPr>
          <p:cNvPr id="17" name="ZoneTexte 16">
            <a:extLst>
              <a:ext uri="{FF2B5EF4-FFF2-40B4-BE49-F238E27FC236}">
                <a16:creationId xmlns:a16="http://schemas.microsoft.com/office/drawing/2014/main" id="{E750EABF-3E0D-4581-8632-3AAF972AFC85}"/>
              </a:ext>
            </a:extLst>
          </p:cNvPr>
          <p:cNvSpPr txBox="1"/>
          <p:nvPr/>
        </p:nvSpPr>
        <p:spPr>
          <a:xfrm>
            <a:off x="671112" y="4286438"/>
            <a:ext cx="2955235" cy="646331"/>
          </a:xfrm>
          <a:prstGeom prst="rect">
            <a:avLst/>
          </a:prstGeom>
          <a:noFill/>
        </p:spPr>
        <p:txBody>
          <a:bodyPr wrap="square">
            <a:spAutoFit/>
          </a:bodyPr>
          <a:lstStyle/>
          <a:p>
            <a:r>
              <a:rPr lang="en-US" b="0" dirty="0">
                <a:solidFill>
                  <a:srgbClr val="A31515"/>
                </a:solidFill>
                <a:effectLst/>
                <a:latin typeface="Courier New" panose="02070309020205020404" pitchFamily="49" charset="0"/>
              </a:rPr>
              <a:t>"envelope upside an old white paper"</a:t>
            </a:r>
            <a:endParaRPr lang="en-US" b="0" dirty="0">
              <a:solidFill>
                <a:srgbClr val="000000"/>
              </a:solidFill>
              <a:effectLst/>
              <a:latin typeface="Courier New" panose="02070309020205020404" pitchFamily="49" charset="0"/>
            </a:endParaRPr>
          </a:p>
        </p:txBody>
      </p:sp>
      <p:pic>
        <p:nvPicPr>
          <p:cNvPr id="3080" name="Picture 8">
            <a:extLst>
              <a:ext uri="{FF2B5EF4-FFF2-40B4-BE49-F238E27FC236}">
                <a16:creationId xmlns:a16="http://schemas.microsoft.com/office/drawing/2014/main" id="{45A2126A-26F8-4BD5-B7CD-9710EF525B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1991" y="3099705"/>
            <a:ext cx="1006599" cy="1006599"/>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a:extLst>
              <a:ext uri="{FF2B5EF4-FFF2-40B4-BE49-F238E27FC236}">
                <a16:creationId xmlns:a16="http://schemas.microsoft.com/office/drawing/2014/main" id="{B3578BE8-4B35-4B47-A8F8-B53618964655}"/>
              </a:ext>
            </a:extLst>
          </p:cNvPr>
          <p:cNvSpPr txBox="1"/>
          <p:nvPr/>
        </p:nvSpPr>
        <p:spPr>
          <a:xfrm>
            <a:off x="1549445" y="2696680"/>
            <a:ext cx="899605" cy="461665"/>
          </a:xfrm>
          <a:prstGeom prst="rect">
            <a:avLst/>
          </a:prstGeom>
          <a:noFill/>
        </p:spPr>
        <p:txBody>
          <a:bodyPr wrap="none" rtlCol="0">
            <a:spAutoFit/>
          </a:bodyPr>
          <a:lstStyle/>
          <a:p>
            <a:r>
              <a:rPr lang="en-US" sz="2400" dirty="0"/>
              <a:t>email</a:t>
            </a:r>
          </a:p>
        </p:txBody>
      </p:sp>
      <p:sp>
        <p:nvSpPr>
          <p:cNvPr id="10" name="Rectangle 9">
            <a:extLst>
              <a:ext uri="{FF2B5EF4-FFF2-40B4-BE49-F238E27FC236}">
                <a16:creationId xmlns:a16="http://schemas.microsoft.com/office/drawing/2014/main" id="{89820B13-0A73-4859-91E5-C94E3301523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6753E0E-00FF-4ED4-B2FB-287383CA141D}"/>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10635330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0CB575-976B-D9FE-12E5-C29031744FB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6B86E42-4DF5-8370-A109-47326623C38A}"/>
              </a:ext>
            </a:extLst>
          </p:cNvPr>
          <p:cNvSpPr>
            <a:spLocks noGrp="1"/>
          </p:cNvSpPr>
          <p:nvPr>
            <p:ph idx="1"/>
          </p:nvPr>
        </p:nvSpPr>
        <p:spPr/>
        <p:txBody>
          <a:bodyPr/>
          <a:lstStyle/>
          <a:p>
            <a:endParaRPr lang="fr-FR" dirty="0"/>
          </a:p>
        </p:txBody>
      </p:sp>
      <p:sp>
        <p:nvSpPr>
          <p:cNvPr id="4" name="Organigramme : Disque magnétique 3">
            <a:extLst>
              <a:ext uri="{FF2B5EF4-FFF2-40B4-BE49-F238E27FC236}">
                <a16:creationId xmlns:a16="http://schemas.microsoft.com/office/drawing/2014/main" id="{7F21E24A-EBA0-B9F9-9AE5-55AC57E60D5D}"/>
              </a:ext>
            </a:extLst>
          </p:cNvPr>
          <p:cNvSpPr/>
          <p:nvPr/>
        </p:nvSpPr>
        <p:spPr>
          <a:xfrm>
            <a:off x="731324" y="2321287"/>
            <a:ext cx="396607" cy="58389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ZoneTexte 5">
            <a:extLst>
              <a:ext uri="{FF2B5EF4-FFF2-40B4-BE49-F238E27FC236}">
                <a16:creationId xmlns:a16="http://schemas.microsoft.com/office/drawing/2014/main" id="{9AD70EAC-0823-2693-13FF-596DEC84A690}"/>
              </a:ext>
            </a:extLst>
          </p:cNvPr>
          <p:cNvSpPr txBox="1"/>
          <p:nvPr/>
        </p:nvSpPr>
        <p:spPr>
          <a:xfrm>
            <a:off x="215906" y="3022235"/>
            <a:ext cx="14274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Dataset</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pdfs</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9" name="Connecteur droit avec flèche 8">
            <a:extLst>
              <a:ext uri="{FF2B5EF4-FFF2-40B4-BE49-F238E27FC236}">
                <a16:creationId xmlns:a16="http://schemas.microsoft.com/office/drawing/2014/main" id="{E11291EC-D339-0168-5812-911A88536628}"/>
              </a:ext>
            </a:extLst>
          </p:cNvPr>
          <p:cNvCxnSpPr>
            <a:cxnSpLocks/>
            <a:stCxn id="4" idx="4"/>
            <a:endCxn id="14" idx="1"/>
          </p:cNvCxnSpPr>
          <p:nvPr/>
        </p:nvCxnSpPr>
        <p:spPr>
          <a:xfrm flipV="1">
            <a:off x="1127931" y="2273743"/>
            <a:ext cx="784987" cy="339491"/>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Rectangle : coins arrondis 13">
            <a:extLst>
              <a:ext uri="{FF2B5EF4-FFF2-40B4-BE49-F238E27FC236}">
                <a16:creationId xmlns:a16="http://schemas.microsoft.com/office/drawing/2014/main" id="{F91BA7DD-597A-E13E-CF55-23A37554C9E2}"/>
              </a:ext>
            </a:extLst>
          </p:cNvPr>
          <p:cNvSpPr/>
          <p:nvPr/>
        </p:nvSpPr>
        <p:spPr>
          <a:xfrm>
            <a:off x="1912918" y="1844727"/>
            <a:ext cx="1427442" cy="858032"/>
          </a:xfrm>
          <a:prstGeom prst="roundRect">
            <a:avLst/>
          </a:prstGeom>
          <a:solidFill>
            <a:srgbClr val="FF596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dirty="0">
                <a:solidFill>
                  <a:prstClr val="white"/>
                </a:solidFill>
                <a:latin typeface="Calibri" panose="020F0502020204030204"/>
              </a:rPr>
              <a:t>Extraction</a:t>
            </a:r>
          </a:p>
        </p:txBody>
      </p:sp>
      <p:sp>
        <p:nvSpPr>
          <p:cNvPr id="8" name="Rectangle 7">
            <a:extLst>
              <a:ext uri="{FF2B5EF4-FFF2-40B4-BE49-F238E27FC236}">
                <a16:creationId xmlns:a16="http://schemas.microsoft.com/office/drawing/2014/main" id="{5B96C4CD-5B5C-DC9D-AF7C-AFDDE40901EF}"/>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21837991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0CB575-976B-D9FE-12E5-C29031744FB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6B86E42-4DF5-8370-A109-47326623C38A}"/>
              </a:ext>
            </a:extLst>
          </p:cNvPr>
          <p:cNvSpPr>
            <a:spLocks noGrp="1"/>
          </p:cNvSpPr>
          <p:nvPr>
            <p:ph idx="1"/>
          </p:nvPr>
        </p:nvSpPr>
        <p:spPr/>
        <p:txBody>
          <a:bodyPr/>
          <a:lstStyle/>
          <a:p>
            <a:endParaRPr lang="fr-FR" dirty="0"/>
          </a:p>
        </p:txBody>
      </p:sp>
      <p:sp>
        <p:nvSpPr>
          <p:cNvPr id="4" name="Organigramme : Disque magnétique 3">
            <a:extLst>
              <a:ext uri="{FF2B5EF4-FFF2-40B4-BE49-F238E27FC236}">
                <a16:creationId xmlns:a16="http://schemas.microsoft.com/office/drawing/2014/main" id="{7F21E24A-EBA0-B9F9-9AE5-55AC57E60D5D}"/>
              </a:ext>
            </a:extLst>
          </p:cNvPr>
          <p:cNvSpPr/>
          <p:nvPr/>
        </p:nvSpPr>
        <p:spPr>
          <a:xfrm>
            <a:off x="731324" y="2321287"/>
            <a:ext cx="396607" cy="58389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rganigramme : Disque magnétique 4">
            <a:extLst>
              <a:ext uri="{FF2B5EF4-FFF2-40B4-BE49-F238E27FC236}">
                <a16:creationId xmlns:a16="http://schemas.microsoft.com/office/drawing/2014/main" id="{1EE32C13-0D4A-6A93-70EE-A5B5F42075E8}"/>
              </a:ext>
            </a:extLst>
          </p:cNvPr>
          <p:cNvSpPr/>
          <p:nvPr/>
        </p:nvSpPr>
        <p:spPr>
          <a:xfrm>
            <a:off x="2584920" y="4650017"/>
            <a:ext cx="396607" cy="58389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ZoneTexte 5">
            <a:extLst>
              <a:ext uri="{FF2B5EF4-FFF2-40B4-BE49-F238E27FC236}">
                <a16:creationId xmlns:a16="http://schemas.microsoft.com/office/drawing/2014/main" id="{9AD70EAC-0823-2693-13FF-596DEC84A690}"/>
              </a:ext>
            </a:extLst>
          </p:cNvPr>
          <p:cNvSpPr txBox="1"/>
          <p:nvPr/>
        </p:nvSpPr>
        <p:spPr>
          <a:xfrm>
            <a:off x="215906" y="3022235"/>
            <a:ext cx="14274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Dataset</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pdfs</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ZoneTexte 6">
            <a:extLst>
              <a:ext uri="{FF2B5EF4-FFF2-40B4-BE49-F238E27FC236}">
                <a16:creationId xmlns:a16="http://schemas.microsoft.com/office/drawing/2014/main" id="{357A250C-6932-37FC-D730-033A66BFDA7F}"/>
              </a:ext>
            </a:extLst>
          </p:cNvPr>
          <p:cNvSpPr txBox="1"/>
          <p:nvPr/>
        </p:nvSpPr>
        <p:spPr>
          <a:xfrm>
            <a:off x="1992558" y="5251302"/>
            <a:ext cx="15813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Dataset</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labels</a:t>
            </a:r>
          </a:p>
        </p:txBody>
      </p:sp>
      <p:cxnSp>
        <p:nvCxnSpPr>
          <p:cNvPr id="9" name="Connecteur droit avec flèche 8">
            <a:extLst>
              <a:ext uri="{FF2B5EF4-FFF2-40B4-BE49-F238E27FC236}">
                <a16:creationId xmlns:a16="http://schemas.microsoft.com/office/drawing/2014/main" id="{E11291EC-D339-0168-5812-911A88536628}"/>
              </a:ext>
            </a:extLst>
          </p:cNvPr>
          <p:cNvCxnSpPr>
            <a:cxnSpLocks/>
            <a:stCxn id="4" idx="4"/>
            <a:endCxn id="14" idx="1"/>
          </p:cNvCxnSpPr>
          <p:nvPr/>
        </p:nvCxnSpPr>
        <p:spPr>
          <a:xfrm flipV="1">
            <a:off x="1127931" y="2273743"/>
            <a:ext cx="784987" cy="339491"/>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Rectangle : coins arrondis 13">
            <a:extLst>
              <a:ext uri="{FF2B5EF4-FFF2-40B4-BE49-F238E27FC236}">
                <a16:creationId xmlns:a16="http://schemas.microsoft.com/office/drawing/2014/main" id="{F91BA7DD-597A-E13E-CF55-23A37554C9E2}"/>
              </a:ext>
            </a:extLst>
          </p:cNvPr>
          <p:cNvSpPr/>
          <p:nvPr/>
        </p:nvSpPr>
        <p:spPr>
          <a:xfrm>
            <a:off x="1912918" y="1844727"/>
            <a:ext cx="1427442" cy="85803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dirty="0">
                <a:solidFill>
                  <a:prstClr val="white"/>
                </a:solidFill>
                <a:latin typeface="Calibri" panose="020F0502020204030204"/>
              </a:rPr>
              <a:t>Extraction</a:t>
            </a:r>
          </a:p>
        </p:txBody>
      </p:sp>
      <p:sp>
        <p:nvSpPr>
          <p:cNvPr id="8" name="Rectangle 7">
            <a:extLst>
              <a:ext uri="{FF2B5EF4-FFF2-40B4-BE49-F238E27FC236}">
                <a16:creationId xmlns:a16="http://schemas.microsoft.com/office/drawing/2014/main" id="{5B96C4CD-5B5C-DC9D-AF7C-AFDDE40901EF}"/>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
        <p:nvSpPr>
          <p:cNvPr id="19" name="Ellipse 18">
            <a:extLst>
              <a:ext uri="{FF2B5EF4-FFF2-40B4-BE49-F238E27FC236}">
                <a16:creationId xmlns:a16="http://schemas.microsoft.com/office/drawing/2014/main" id="{9D7E526C-2609-C509-B667-2C2FA582A8C7}"/>
              </a:ext>
            </a:extLst>
          </p:cNvPr>
          <p:cNvSpPr/>
          <p:nvPr/>
        </p:nvSpPr>
        <p:spPr>
          <a:xfrm>
            <a:off x="1411694" y="4353964"/>
            <a:ext cx="2429889" cy="1599146"/>
          </a:xfrm>
          <a:prstGeom prst="ellipse">
            <a:avLst/>
          </a:prstGeom>
          <a:noFill/>
          <a:ln w="1016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1" name="Connecteur droit avec flèche 20">
            <a:extLst>
              <a:ext uri="{FF2B5EF4-FFF2-40B4-BE49-F238E27FC236}">
                <a16:creationId xmlns:a16="http://schemas.microsoft.com/office/drawing/2014/main" id="{1798678E-5613-175E-8EEB-6BCF05A405FC}"/>
              </a:ext>
            </a:extLst>
          </p:cNvPr>
          <p:cNvCxnSpPr/>
          <p:nvPr/>
        </p:nvCxnSpPr>
        <p:spPr>
          <a:xfrm flipH="1">
            <a:off x="3841583" y="3574473"/>
            <a:ext cx="2404838" cy="1330036"/>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F1EB162E-FDEC-218E-5396-8B42A737BFBE}"/>
              </a:ext>
            </a:extLst>
          </p:cNvPr>
          <p:cNvSpPr txBox="1"/>
          <p:nvPr/>
        </p:nvSpPr>
        <p:spPr>
          <a:xfrm>
            <a:off x="6412676" y="2816111"/>
            <a:ext cx="4054700" cy="1015663"/>
          </a:xfrm>
          <a:prstGeom prst="rect">
            <a:avLst/>
          </a:prstGeom>
          <a:noFill/>
        </p:spPr>
        <p:txBody>
          <a:bodyPr wrap="none" rtlCol="0">
            <a:spAutoFit/>
          </a:bodyPr>
          <a:lstStyle/>
          <a:p>
            <a:r>
              <a:rPr lang="fr-FR" sz="6000" dirty="0">
                <a:solidFill>
                  <a:srgbClr val="FF0000"/>
                </a:solidFill>
              </a:rPr>
              <a:t>Annotations</a:t>
            </a:r>
          </a:p>
        </p:txBody>
      </p:sp>
    </p:spTree>
    <p:extLst>
      <p:ext uri="{BB962C8B-B14F-4D97-AF65-F5344CB8AC3E}">
        <p14:creationId xmlns:p14="http://schemas.microsoft.com/office/powerpoint/2010/main" val="15001404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76D491D-95CD-4E38-BD5B-35F4CBFE701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D3A6BBA-FF45-D665-E7E5-FD4392FA230D}"/>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
        <p:nvSpPr>
          <p:cNvPr id="10" name="ZoneTexte 9">
            <a:extLst>
              <a:ext uri="{FF2B5EF4-FFF2-40B4-BE49-F238E27FC236}">
                <a16:creationId xmlns:a16="http://schemas.microsoft.com/office/drawing/2014/main" id="{E2641B9A-875C-44F4-8734-0D1E5A2E8F11}"/>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pic>
        <p:nvPicPr>
          <p:cNvPr id="3" name="Image 2" descr="Une image contenant texte&#10;&#10;Description générée automatiquement">
            <a:extLst>
              <a:ext uri="{FF2B5EF4-FFF2-40B4-BE49-F238E27FC236}">
                <a16:creationId xmlns:a16="http://schemas.microsoft.com/office/drawing/2014/main" id="{C0AFF35B-26C8-4B5C-944C-B67D59846C71}"/>
              </a:ext>
            </a:extLst>
          </p:cNvPr>
          <p:cNvPicPr>
            <a:picLocks noChangeAspect="1"/>
          </p:cNvPicPr>
          <p:nvPr/>
        </p:nvPicPr>
        <p:blipFill>
          <a:blip r:embed="rId3"/>
          <a:stretch>
            <a:fillRect/>
          </a:stretch>
        </p:blipFill>
        <p:spPr>
          <a:xfrm rot="5400000">
            <a:off x="-127689" y="5964176"/>
            <a:ext cx="1021513" cy="766135"/>
          </a:xfrm>
          <a:prstGeom prst="rect">
            <a:avLst/>
          </a:prstGeom>
        </p:spPr>
      </p:pic>
      <p:sp>
        <p:nvSpPr>
          <p:cNvPr id="12" name="ZoneTexte 11">
            <a:extLst>
              <a:ext uri="{FF2B5EF4-FFF2-40B4-BE49-F238E27FC236}">
                <a16:creationId xmlns:a16="http://schemas.microsoft.com/office/drawing/2014/main" id="{E23FA4C6-4B74-40CD-9742-8E0EF0B923E0}"/>
              </a:ext>
            </a:extLst>
          </p:cNvPr>
          <p:cNvSpPr txBox="1"/>
          <p:nvPr/>
        </p:nvSpPr>
        <p:spPr>
          <a:xfrm flipH="1">
            <a:off x="857795" y="6035896"/>
            <a:ext cx="3352800" cy="369332"/>
          </a:xfrm>
          <a:prstGeom prst="rect">
            <a:avLst/>
          </a:prstGeom>
          <a:noFill/>
        </p:spPr>
        <p:txBody>
          <a:bodyPr wrap="square" rtlCol="0">
            <a:spAutoFit/>
          </a:bodyPr>
          <a:lstStyle/>
          <a:p>
            <a:r>
              <a:rPr lang="en-US" dirty="0"/>
              <a:t>Source : François Chollet</a:t>
            </a:r>
          </a:p>
        </p:txBody>
      </p:sp>
      <p:sp>
        <p:nvSpPr>
          <p:cNvPr id="15" name="Rectangle 14">
            <a:extLst>
              <a:ext uri="{FF2B5EF4-FFF2-40B4-BE49-F238E27FC236}">
                <a16:creationId xmlns:a16="http://schemas.microsoft.com/office/drawing/2014/main" id="{79A6C9AA-9154-4CD7-B7C4-4F4ED95E399D}"/>
              </a:ext>
            </a:extLst>
          </p:cNvPr>
          <p:cNvSpPr/>
          <p:nvPr/>
        </p:nvSpPr>
        <p:spPr>
          <a:xfrm>
            <a:off x="4586522" y="2574078"/>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Machine Learning</a:t>
            </a:r>
          </a:p>
        </p:txBody>
      </p:sp>
      <p:cxnSp>
        <p:nvCxnSpPr>
          <p:cNvPr id="16" name="Connecteur droit avec flèche 15">
            <a:extLst>
              <a:ext uri="{FF2B5EF4-FFF2-40B4-BE49-F238E27FC236}">
                <a16:creationId xmlns:a16="http://schemas.microsoft.com/office/drawing/2014/main" id="{C0036018-2AD0-4960-BD86-8EB72521243B}"/>
              </a:ext>
            </a:extLst>
          </p:cNvPr>
          <p:cNvCxnSpPr>
            <a:cxnSpLocks/>
          </p:cNvCxnSpPr>
          <p:nvPr/>
        </p:nvCxnSpPr>
        <p:spPr>
          <a:xfrm>
            <a:off x="3229444" y="3191548"/>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AEA6484E-973C-4BB3-AA45-3AF144068B6D}"/>
              </a:ext>
            </a:extLst>
          </p:cNvPr>
          <p:cNvCxnSpPr/>
          <p:nvPr/>
        </p:nvCxnSpPr>
        <p:spPr>
          <a:xfrm>
            <a:off x="3229444" y="3739833"/>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54B179F2-1F54-4C7A-8D95-2565B3108DF6}"/>
              </a:ext>
            </a:extLst>
          </p:cNvPr>
          <p:cNvSpPr txBox="1"/>
          <p:nvPr/>
        </p:nvSpPr>
        <p:spPr>
          <a:xfrm>
            <a:off x="1927352" y="2844267"/>
            <a:ext cx="1010213" cy="584775"/>
          </a:xfrm>
          <a:prstGeom prst="rect">
            <a:avLst/>
          </a:prstGeom>
          <a:noFill/>
        </p:spPr>
        <p:txBody>
          <a:bodyPr wrap="none" rtlCol="0">
            <a:spAutoFit/>
          </a:bodyPr>
          <a:lstStyle/>
          <a:p>
            <a:r>
              <a:rPr lang="en-US" sz="3200" dirty="0"/>
              <a:t>Data</a:t>
            </a:r>
          </a:p>
        </p:txBody>
      </p:sp>
      <p:sp>
        <p:nvSpPr>
          <p:cNvPr id="19" name="ZoneTexte 18">
            <a:extLst>
              <a:ext uri="{FF2B5EF4-FFF2-40B4-BE49-F238E27FC236}">
                <a16:creationId xmlns:a16="http://schemas.microsoft.com/office/drawing/2014/main" id="{13D8EA41-1500-4B51-BB00-95EDA093D4C7}"/>
              </a:ext>
            </a:extLst>
          </p:cNvPr>
          <p:cNvSpPr txBox="1"/>
          <p:nvPr/>
        </p:nvSpPr>
        <p:spPr>
          <a:xfrm>
            <a:off x="1515475" y="3360681"/>
            <a:ext cx="1626023" cy="584775"/>
          </a:xfrm>
          <a:prstGeom prst="rect">
            <a:avLst/>
          </a:prstGeom>
          <a:noFill/>
        </p:spPr>
        <p:txBody>
          <a:bodyPr wrap="none" rtlCol="0">
            <a:spAutoFit/>
          </a:bodyPr>
          <a:lstStyle/>
          <a:p>
            <a:r>
              <a:rPr lang="en-US" sz="3200" dirty="0"/>
              <a:t>Answers</a:t>
            </a:r>
          </a:p>
        </p:txBody>
      </p:sp>
      <p:cxnSp>
        <p:nvCxnSpPr>
          <p:cNvPr id="20" name="Connecteur droit avec flèche 19">
            <a:extLst>
              <a:ext uri="{FF2B5EF4-FFF2-40B4-BE49-F238E27FC236}">
                <a16:creationId xmlns:a16="http://schemas.microsoft.com/office/drawing/2014/main" id="{C92F80CD-813F-42BC-B45B-C9986D9C800C}"/>
              </a:ext>
            </a:extLst>
          </p:cNvPr>
          <p:cNvCxnSpPr/>
          <p:nvPr/>
        </p:nvCxnSpPr>
        <p:spPr>
          <a:xfrm>
            <a:off x="7375442" y="3429042"/>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A68CC5D8-6017-4BE8-85C3-2C58AB123769}"/>
              </a:ext>
            </a:extLst>
          </p:cNvPr>
          <p:cNvSpPr txBox="1"/>
          <p:nvPr/>
        </p:nvSpPr>
        <p:spPr>
          <a:xfrm>
            <a:off x="8969414" y="3068294"/>
            <a:ext cx="1149867" cy="584775"/>
          </a:xfrm>
          <a:prstGeom prst="rect">
            <a:avLst/>
          </a:prstGeom>
          <a:noFill/>
        </p:spPr>
        <p:txBody>
          <a:bodyPr wrap="none" rtlCol="0">
            <a:spAutoFit/>
          </a:bodyPr>
          <a:lstStyle/>
          <a:p>
            <a:r>
              <a:rPr lang="en-US" sz="3200"/>
              <a:t>Rules</a:t>
            </a:r>
          </a:p>
        </p:txBody>
      </p:sp>
      <p:pic>
        <p:nvPicPr>
          <p:cNvPr id="22" name="Espace réservé du contenu 5">
            <a:extLst>
              <a:ext uri="{FF2B5EF4-FFF2-40B4-BE49-F238E27FC236}">
                <a16:creationId xmlns:a16="http://schemas.microsoft.com/office/drawing/2014/main" id="{BCEB39FF-597A-476D-BB4E-013580937690}"/>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12907" t="-1" r="16058" b="-2621"/>
          <a:stretch/>
        </p:blipFill>
        <p:spPr>
          <a:xfrm>
            <a:off x="10341014" y="3028257"/>
            <a:ext cx="816820" cy="664848"/>
          </a:xfrm>
          <a:effectLst>
            <a:outerShdw algn="ctr" rotWithShape="0">
              <a:srgbClr val="000000"/>
            </a:outerShdw>
          </a:effectLst>
        </p:spPr>
      </p:pic>
      <p:sp>
        <p:nvSpPr>
          <p:cNvPr id="2" name="Rectangle 1">
            <a:extLst>
              <a:ext uri="{FF2B5EF4-FFF2-40B4-BE49-F238E27FC236}">
                <a16:creationId xmlns:a16="http://schemas.microsoft.com/office/drawing/2014/main" id="{19444700-C13B-4B4E-8610-D99942DAA845}"/>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3600" dirty="0"/>
              <a:t>1) </a:t>
            </a:r>
            <a:r>
              <a:rPr lang="fr-FR" sz="3600" dirty="0" err="1"/>
              <a:t>Paradigm</a:t>
            </a:r>
            <a:r>
              <a:rPr lang="fr-FR" sz="3600" dirty="0"/>
              <a:t> shift : </a:t>
            </a:r>
            <a:r>
              <a:rPr lang="fr-FR" sz="3600" dirty="0" err="1"/>
              <a:t>Skills</a:t>
            </a:r>
            <a:endParaRPr lang="fr-FR" sz="3600" dirty="0"/>
          </a:p>
        </p:txBody>
      </p:sp>
      <p:pic>
        <p:nvPicPr>
          <p:cNvPr id="24" name="Image 23">
            <a:extLst>
              <a:ext uri="{FF2B5EF4-FFF2-40B4-BE49-F238E27FC236}">
                <a16:creationId xmlns:a16="http://schemas.microsoft.com/office/drawing/2014/main" id="{492B599E-877C-4E06-A922-CAA5D95FAD70}"/>
              </a:ext>
            </a:extLst>
          </p:cNvPr>
          <p:cNvPicPr>
            <a:picLocks noChangeAspect="1"/>
          </p:cNvPicPr>
          <p:nvPr/>
        </p:nvPicPr>
        <p:blipFill>
          <a:blip r:embed="rId5"/>
          <a:stretch>
            <a:fillRect/>
          </a:stretch>
        </p:blipFill>
        <p:spPr>
          <a:xfrm>
            <a:off x="1997889" y="126603"/>
            <a:ext cx="661194" cy="661194"/>
          </a:xfrm>
          <a:prstGeom prst="rect">
            <a:avLst/>
          </a:prstGeom>
        </p:spPr>
      </p:pic>
    </p:spTree>
    <p:extLst>
      <p:ext uri="{BB962C8B-B14F-4D97-AF65-F5344CB8AC3E}">
        <p14:creationId xmlns:p14="http://schemas.microsoft.com/office/powerpoint/2010/main" val="29036741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DA8CC370-0CAF-9618-358B-AA518206BA05}"/>
              </a:ext>
            </a:extLst>
          </p:cNvPr>
          <p:cNvPicPr>
            <a:picLocks noGrp="1" noChangeAspect="1"/>
          </p:cNvPicPr>
          <p:nvPr>
            <p:ph idx="1"/>
          </p:nvPr>
        </p:nvPicPr>
        <p:blipFill>
          <a:blip r:embed="rId3"/>
          <a:stretch>
            <a:fillRect/>
          </a:stretch>
        </p:blipFill>
        <p:spPr>
          <a:xfrm>
            <a:off x="2286000" y="1858169"/>
            <a:ext cx="7620000" cy="4286250"/>
          </a:xfrm>
        </p:spPr>
      </p:pic>
      <p:sp>
        <p:nvSpPr>
          <p:cNvPr id="7" name="ZoneTexte 6">
            <a:extLst>
              <a:ext uri="{FF2B5EF4-FFF2-40B4-BE49-F238E27FC236}">
                <a16:creationId xmlns:a16="http://schemas.microsoft.com/office/drawing/2014/main" id="{FB7C83BA-C8A7-4BD0-BD43-C55E87E97009}"/>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8" name="Rectangle 7">
            <a:extLst>
              <a:ext uri="{FF2B5EF4-FFF2-40B4-BE49-F238E27FC236}">
                <a16:creationId xmlns:a16="http://schemas.microsoft.com/office/drawing/2014/main" id="{539B835E-E7EA-40F7-9B7B-2F0BF3C0FFB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5D1C19B-5A5E-4FBE-A829-81D17BE9502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
        <p:nvSpPr>
          <p:cNvPr id="3" name="Rectangle 2">
            <a:extLst>
              <a:ext uri="{FF2B5EF4-FFF2-40B4-BE49-F238E27FC236}">
                <a16:creationId xmlns:a16="http://schemas.microsoft.com/office/drawing/2014/main" id="{4A14016C-0C13-6CAF-2120-ABEC742731F5}"/>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3600" dirty="0"/>
              <a:t>2) </a:t>
            </a:r>
            <a:r>
              <a:rPr lang="fr-FR" sz="3600" dirty="0" err="1"/>
              <a:t>Paradigm</a:t>
            </a:r>
            <a:r>
              <a:rPr lang="fr-FR" sz="3600" dirty="0"/>
              <a:t> shift : Data</a:t>
            </a:r>
          </a:p>
        </p:txBody>
      </p:sp>
      <p:pic>
        <p:nvPicPr>
          <p:cNvPr id="4" name="Image 3">
            <a:extLst>
              <a:ext uri="{FF2B5EF4-FFF2-40B4-BE49-F238E27FC236}">
                <a16:creationId xmlns:a16="http://schemas.microsoft.com/office/drawing/2014/main" id="{0B06DD59-3F8E-FB19-1D29-27734390D354}"/>
              </a:ext>
            </a:extLst>
          </p:cNvPr>
          <p:cNvPicPr>
            <a:picLocks noChangeAspect="1"/>
          </p:cNvPicPr>
          <p:nvPr/>
        </p:nvPicPr>
        <p:blipFill>
          <a:blip r:embed="rId4"/>
          <a:stretch>
            <a:fillRect/>
          </a:stretch>
        </p:blipFill>
        <p:spPr>
          <a:xfrm>
            <a:off x="2917428" y="126603"/>
            <a:ext cx="661194" cy="661194"/>
          </a:xfrm>
          <a:prstGeom prst="rect">
            <a:avLst/>
          </a:prstGeom>
        </p:spPr>
      </p:pic>
    </p:spTree>
    <p:extLst>
      <p:ext uri="{BB962C8B-B14F-4D97-AF65-F5344CB8AC3E}">
        <p14:creationId xmlns:p14="http://schemas.microsoft.com/office/powerpoint/2010/main" val="10019563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883A5D-088F-B1F4-0CEA-C9FE6FCFF1B4}"/>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38A110AA-6653-1F55-108B-8E9295D70840}"/>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89D9B0F0-BFD7-3AC8-AFA0-95E1DFBA281A}"/>
              </a:ext>
            </a:extLst>
          </p:cNvPr>
          <p:cNvPicPr>
            <a:picLocks noChangeAspect="1"/>
          </p:cNvPicPr>
          <p:nvPr/>
        </p:nvPicPr>
        <p:blipFill>
          <a:blip r:embed="rId2"/>
          <a:stretch>
            <a:fillRect/>
          </a:stretch>
        </p:blipFill>
        <p:spPr>
          <a:xfrm>
            <a:off x="1809750" y="333375"/>
            <a:ext cx="8572500" cy="6191250"/>
          </a:xfrm>
          <a:prstGeom prst="rect">
            <a:avLst/>
          </a:prstGeom>
        </p:spPr>
      </p:pic>
      <p:sp>
        <p:nvSpPr>
          <p:cNvPr id="5" name="Rectangle 4">
            <a:extLst>
              <a:ext uri="{FF2B5EF4-FFF2-40B4-BE49-F238E27FC236}">
                <a16:creationId xmlns:a16="http://schemas.microsoft.com/office/drawing/2014/main" id="{687C5D9A-3AB1-667B-C578-2BD792CF1311}"/>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22214621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1C9CC6-8FDC-BC50-9BCC-D25D097DCE8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AB78F26-72A7-1A98-D175-AE9B6425F8FD}"/>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3485313E-1416-61D3-E623-866D2060BD0C}"/>
              </a:ext>
            </a:extLst>
          </p:cNvPr>
          <p:cNvPicPr>
            <a:picLocks noChangeAspect="1"/>
          </p:cNvPicPr>
          <p:nvPr/>
        </p:nvPicPr>
        <p:blipFill>
          <a:blip r:embed="rId2"/>
          <a:stretch>
            <a:fillRect/>
          </a:stretch>
        </p:blipFill>
        <p:spPr>
          <a:xfrm>
            <a:off x="1809750" y="333375"/>
            <a:ext cx="8572500" cy="6191250"/>
          </a:xfrm>
          <a:prstGeom prst="rect">
            <a:avLst/>
          </a:prstGeom>
        </p:spPr>
      </p:pic>
      <p:sp>
        <p:nvSpPr>
          <p:cNvPr id="6" name="Rectangle 5">
            <a:extLst>
              <a:ext uri="{FF2B5EF4-FFF2-40B4-BE49-F238E27FC236}">
                <a16:creationId xmlns:a16="http://schemas.microsoft.com/office/drawing/2014/main" id="{633D2F00-D6A0-9661-CB44-C998C9FBBFC3}"/>
              </a:ext>
            </a:extLst>
          </p:cNvPr>
          <p:cNvSpPr/>
          <p:nvPr/>
        </p:nvSpPr>
        <p:spPr>
          <a:xfrm>
            <a:off x="2677886" y="365125"/>
            <a:ext cx="6544491" cy="5095149"/>
          </a:xfrm>
          <a:prstGeom prst="rect">
            <a:avLst/>
          </a:prstGeom>
          <a:noFill/>
          <a:ln w="76200">
            <a:solidFill>
              <a:srgbClr val="FF59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DE1C23BB-62CB-52F2-3181-D99D0B298B1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7512377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0491C8-06F6-BD18-5547-AB1C443ADDA0}"/>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AD5ECA89-B288-7F8C-A563-2977A155D4EF}"/>
              </a:ext>
            </a:extLst>
          </p:cNvPr>
          <p:cNvSpPr>
            <a:spLocks noGrp="1"/>
          </p:cNvSpPr>
          <p:nvPr>
            <p:ph idx="1"/>
          </p:nvPr>
        </p:nvSpPr>
        <p:spPr/>
        <p:txBody>
          <a:bodyPr/>
          <a:lstStyle/>
          <a:p>
            <a:endParaRPr lang="fr-FR"/>
          </a:p>
        </p:txBody>
      </p:sp>
      <p:pic>
        <p:nvPicPr>
          <p:cNvPr id="4" name="Picture 2" descr="Un chat dont la tete dépasse d'un pot de fleur d'un côté et la queue de l'autre avec la tête a droite et la queu a gauche">
            <a:extLst>
              <a:ext uri="{FF2B5EF4-FFF2-40B4-BE49-F238E27FC236}">
                <a16:creationId xmlns:a16="http://schemas.microsoft.com/office/drawing/2014/main" id="{E07AA28B-E069-A625-9693-99803F3EE8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E43CD24-21E0-226B-B392-FED4C91DF179}"/>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40010854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0428E6-2B39-34EA-FFD7-7A33205CE1EF}"/>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2E104A7C-64B4-EE07-9C44-63575D9A97BA}"/>
              </a:ext>
            </a:extLst>
          </p:cNvPr>
          <p:cNvSpPr>
            <a:spLocks noGrp="1"/>
          </p:cNvSpPr>
          <p:nvPr>
            <p:ph idx="1"/>
          </p:nvPr>
        </p:nvSpPr>
        <p:spPr/>
        <p:txBody>
          <a:bodyPr/>
          <a:lstStyle/>
          <a:p>
            <a:endParaRPr lang="fr-FR"/>
          </a:p>
        </p:txBody>
      </p:sp>
      <p:pic>
        <p:nvPicPr>
          <p:cNvPr id="3074" name="Picture 2" descr="Un chat dont la tete dépasse d'un pot de fleur d'un côté et la queue de l'autre avec la tête a droite et la queu a gauche">
            <a:extLst>
              <a:ext uri="{FF2B5EF4-FFF2-40B4-BE49-F238E27FC236}">
                <a16:creationId xmlns:a16="http://schemas.microsoft.com/office/drawing/2014/main" id="{990B4D9A-BF4E-E841-F751-D23FAF1678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5B60BA-242E-9A10-F058-686D9D82087F}"/>
              </a:ext>
            </a:extLst>
          </p:cNvPr>
          <p:cNvSpPr/>
          <p:nvPr/>
        </p:nvSpPr>
        <p:spPr>
          <a:xfrm>
            <a:off x="2667000" y="845344"/>
            <a:ext cx="5784669" cy="5189696"/>
          </a:xfrm>
          <a:prstGeom prst="rect">
            <a:avLst/>
          </a:prstGeom>
          <a:noFill/>
          <a:ln w="76200">
            <a:solidFill>
              <a:srgbClr val="FF59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8A09B899-BE41-633A-5212-93E86E7C22D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492373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01EC83-48EC-1F0F-E2C3-B63B6B5393B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0727A5F-D0BC-9B1D-D51A-09D13C3585D7}"/>
              </a:ext>
            </a:extLst>
          </p:cNvPr>
          <p:cNvSpPr>
            <a:spLocks noGrp="1"/>
          </p:cNvSpPr>
          <p:nvPr>
            <p:ph idx="1"/>
          </p:nvPr>
        </p:nvSpPr>
        <p:spPr/>
        <p:txBody>
          <a:bodyPr/>
          <a:lstStyle/>
          <a:p>
            <a:endParaRPr lang="fr-FR"/>
          </a:p>
        </p:txBody>
      </p:sp>
      <p:pic>
        <p:nvPicPr>
          <p:cNvPr id="2050" name="Picture 2" descr="Un chat dont la tete dépasse d'un pot de fleur d'un côté et la queue de l'autre avec la tête a droite et la queu a gauche">
            <a:extLst>
              <a:ext uri="{FF2B5EF4-FFF2-40B4-BE49-F238E27FC236}">
                <a16:creationId xmlns:a16="http://schemas.microsoft.com/office/drawing/2014/main" id="{BA888313-9278-A133-E508-78496CB3DB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12E048C-7F8A-A49A-F1B3-DDFFDE61DAD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34421769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01EC83-48EC-1F0F-E2C3-B63B6B5393B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0727A5F-D0BC-9B1D-D51A-09D13C3585D7}"/>
              </a:ext>
            </a:extLst>
          </p:cNvPr>
          <p:cNvSpPr>
            <a:spLocks noGrp="1"/>
          </p:cNvSpPr>
          <p:nvPr>
            <p:ph idx="1"/>
          </p:nvPr>
        </p:nvSpPr>
        <p:spPr/>
        <p:txBody>
          <a:bodyPr/>
          <a:lstStyle/>
          <a:p>
            <a:endParaRPr lang="fr-FR"/>
          </a:p>
        </p:txBody>
      </p:sp>
      <p:pic>
        <p:nvPicPr>
          <p:cNvPr id="2050" name="Picture 2" descr="Un chat dont la tete dépasse d'un pot de fleur d'un côté et la queue de l'autre avec la tête a droite et la queu a gauche">
            <a:extLst>
              <a:ext uri="{FF2B5EF4-FFF2-40B4-BE49-F238E27FC236}">
                <a16:creationId xmlns:a16="http://schemas.microsoft.com/office/drawing/2014/main" id="{BA888313-9278-A133-E508-78496CB3DB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A057C17-58E6-6373-3D46-5CB677E5CBD8}"/>
              </a:ext>
            </a:extLst>
          </p:cNvPr>
          <p:cNvSpPr/>
          <p:nvPr/>
        </p:nvSpPr>
        <p:spPr>
          <a:xfrm>
            <a:off x="5812970" y="1201783"/>
            <a:ext cx="3304904" cy="3148148"/>
          </a:xfrm>
          <a:prstGeom prst="rect">
            <a:avLst/>
          </a:prstGeom>
          <a:noFill/>
          <a:ln w="762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bg2">
                  <a:lumMod val="50000"/>
                </a:schemeClr>
              </a:solidFill>
            </a:endParaRPr>
          </a:p>
        </p:txBody>
      </p:sp>
      <p:sp>
        <p:nvSpPr>
          <p:cNvPr id="6" name="Rectangle 5">
            <a:extLst>
              <a:ext uri="{FF2B5EF4-FFF2-40B4-BE49-F238E27FC236}">
                <a16:creationId xmlns:a16="http://schemas.microsoft.com/office/drawing/2014/main" id="{14429F79-5737-9661-E9B9-6BD539EEADA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711518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2">
                    <a:lumMod val="2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accent6">
                    <a:lumMod val="7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accent2">
                    <a:lumMod val="50000"/>
                  </a:schemeClr>
                </a:solidFill>
              </a:rPr>
              <a:t>How to train an AI?</a:t>
            </a:r>
            <a:endParaRPr lang="fr-FR" sz="3200" dirty="0">
              <a:solidFill>
                <a:schemeClr val="accent2">
                  <a:lumMod val="50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35185938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01EC83-48EC-1F0F-E2C3-B63B6B5393B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0727A5F-D0BC-9B1D-D51A-09D13C3585D7}"/>
              </a:ext>
            </a:extLst>
          </p:cNvPr>
          <p:cNvSpPr>
            <a:spLocks noGrp="1"/>
          </p:cNvSpPr>
          <p:nvPr>
            <p:ph idx="1"/>
          </p:nvPr>
        </p:nvSpPr>
        <p:spPr/>
        <p:txBody>
          <a:bodyPr/>
          <a:lstStyle/>
          <a:p>
            <a:endParaRPr lang="fr-FR"/>
          </a:p>
        </p:txBody>
      </p:sp>
      <p:pic>
        <p:nvPicPr>
          <p:cNvPr id="2050" name="Picture 2" descr="Un chat dont la tete dépasse d'un pot de fleur d'un côté et la queue de l'autre avec la tête a droite et la queu a gauche">
            <a:extLst>
              <a:ext uri="{FF2B5EF4-FFF2-40B4-BE49-F238E27FC236}">
                <a16:creationId xmlns:a16="http://schemas.microsoft.com/office/drawing/2014/main" id="{BA888313-9278-A133-E508-78496CB3DB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EFEC834-8630-4374-09CA-8D1A1CDFFF43}"/>
              </a:ext>
            </a:extLst>
          </p:cNvPr>
          <p:cNvSpPr/>
          <p:nvPr/>
        </p:nvSpPr>
        <p:spPr>
          <a:xfrm>
            <a:off x="5812970" y="1201783"/>
            <a:ext cx="2886893" cy="3148148"/>
          </a:xfrm>
          <a:prstGeom prst="rect">
            <a:avLst/>
          </a:prstGeom>
          <a:noFill/>
          <a:ln w="762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bg2">
                  <a:lumMod val="50000"/>
                </a:schemeClr>
              </a:solidFill>
            </a:endParaRPr>
          </a:p>
        </p:txBody>
      </p:sp>
      <p:sp>
        <p:nvSpPr>
          <p:cNvPr id="5" name="Rectangle 4">
            <a:extLst>
              <a:ext uri="{FF2B5EF4-FFF2-40B4-BE49-F238E27FC236}">
                <a16:creationId xmlns:a16="http://schemas.microsoft.com/office/drawing/2014/main" id="{72946177-DFE3-9307-D118-BD32BAE38FE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20310975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01EC83-48EC-1F0F-E2C3-B63B6B5393B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0727A5F-D0BC-9B1D-D51A-09D13C3585D7}"/>
              </a:ext>
            </a:extLst>
          </p:cNvPr>
          <p:cNvSpPr>
            <a:spLocks noGrp="1"/>
          </p:cNvSpPr>
          <p:nvPr>
            <p:ph idx="1"/>
          </p:nvPr>
        </p:nvSpPr>
        <p:spPr/>
        <p:txBody>
          <a:bodyPr/>
          <a:lstStyle/>
          <a:p>
            <a:endParaRPr lang="fr-FR"/>
          </a:p>
        </p:txBody>
      </p:sp>
      <p:pic>
        <p:nvPicPr>
          <p:cNvPr id="2050" name="Picture 2" descr="Un chat dont la tete dépasse d'un pot de fleur d'un côté et la queue de l'autre avec la tête a droite et la queu a gauche">
            <a:extLst>
              <a:ext uri="{FF2B5EF4-FFF2-40B4-BE49-F238E27FC236}">
                <a16:creationId xmlns:a16="http://schemas.microsoft.com/office/drawing/2014/main" id="{BA888313-9278-A133-E508-78496CB3DB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A057C17-58E6-6373-3D46-5CB677E5CBD8}"/>
              </a:ext>
            </a:extLst>
          </p:cNvPr>
          <p:cNvSpPr/>
          <p:nvPr/>
        </p:nvSpPr>
        <p:spPr>
          <a:xfrm>
            <a:off x="3135086" y="1201782"/>
            <a:ext cx="5557652" cy="4833257"/>
          </a:xfrm>
          <a:prstGeom prst="rect">
            <a:avLst/>
          </a:prstGeom>
          <a:noFill/>
          <a:ln w="762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bg2">
                  <a:lumMod val="50000"/>
                </a:schemeClr>
              </a:solidFill>
            </a:endParaRPr>
          </a:p>
        </p:txBody>
      </p:sp>
      <p:sp>
        <p:nvSpPr>
          <p:cNvPr id="5" name="Rectangle 4">
            <a:extLst>
              <a:ext uri="{FF2B5EF4-FFF2-40B4-BE49-F238E27FC236}">
                <a16:creationId xmlns:a16="http://schemas.microsoft.com/office/drawing/2014/main" id="{E45C9A43-3652-F1F4-FF5B-D6D339E6632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41585935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01EC83-48EC-1F0F-E2C3-B63B6B5393B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0727A5F-D0BC-9B1D-D51A-09D13C3585D7}"/>
              </a:ext>
            </a:extLst>
          </p:cNvPr>
          <p:cNvSpPr>
            <a:spLocks noGrp="1"/>
          </p:cNvSpPr>
          <p:nvPr>
            <p:ph idx="1"/>
          </p:nvPr>
        </p:nvSpPr>
        <p:spPr/>
        <p:txBody>
          <a:bodyPr/>
          <a:lstStyle/>
          <a:p>
            <a:endParaRPr lang="fr-FR"/>
          </a:p>
        </p:txBody>
      </p:sp>
      <p:pic>
        <p:nvPicPr>
          <p:cNvPr id="2050" name="Picture 2" descr="Un chat dont la tete dépasse d'un pot de fleur d'un côté et la queue de l'autre avec la tête a droite et la queu a gauche">
            <a:extLst>
              <a:ext uri="{FF2B5EF4-FFF2-40B4-BE49-F238E27FC236}">
                <a16:creationId xmlns:a16="http://schemas.microsoft.com/office/drawing/2014/main" id="{BA888313-9278-A133-E508-78496CB3DB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EF3599B-0061-B16B-80E3-076905F7BBB2}"/>
              </a:ext>
            </a:extLst>
          </p:cNvPr>
          <p:cNvSpPr/>
          <p:nvPr/>
        </p:nvSpPr>
        <p:spPr>
          <a:xfrm>
            <a:off x="3145971" y="1828800"/>
            <a:ext cx="3456710" cy="4206240"/>
          </a:xfrm>
          <a:prstGeom prst="rect">
            <a:avLst/>
          </a:prstGeom>
          <a:noFill/>
          <a:ln w="76200">
            <a:solidFill>
              <a:srgbClr val="FF59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6029D6B6-4F8D-ABB7-4D15-A871BA8F56B0}"/>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20813507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01EC83-48EC-1F0F-E2C3-B63B6B5393B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0727A5F-D0BC-9B1D-D51A-09D13C3585D7}"/>
              </a:ext>
            </a:extLst>
          </p:cNvPr>
          <p:cNvSpPr>
            <a:spLocks noGrp="1"/>
          </p:cNvSpPr>
          <p:nvPr>
            <p:ph idx="1"/>
          </p:nvPr>
        </p:nvSpPr>
        <p:spPr/>
        <p:txBody>
          <a:bodyPr/>
          <a:lstStyle/>
          <a:p>
            <a:endParaRPr lang="fr-FR"/>
          </a:p>
        </p:txBody>
      </p:sp>
      <p:pic>
        <p:nvPicPr>
          <p:cNvPr id="2050" name="Picture 2" descr="Un chat dont la tete dépasse d'un pot de fleur d'un côté et la queue de l'autre avec la tête a droite et la queu a gauche">
            <a:extLst>
              <a:ext uri="{FF2B5EF4-FFF2-40B4-BE49-F238E27FC236}">
                <a16:creationId xmlns:a16="http://schemas.microsoft.com/office/drawing/2014/main" id="{BA888313-9278-A133-E508-78496CB3DB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EF3599B-0061-B16B-80E3-076905F7BBB2}"/>
              </a:ext>
            </a:extLst>
          </p:cNvPr>
          <p:cNvSpPr/>
          <p:nvPr/>
        </p:nvSpPr>
        <p:spPr>
          <a:xfrm>
            <a:off x="4073236" y="2268186"/>
            <a:ext cx="2505694" cy="2173185"/>
          </a:xfrm>
          <a:prstGeom prst="rect">
            <a:avLst/>
          </a:prstGeom>
          <a:noFill/>
          <a:ln w="76200">
            <a:solidFill>
              <a:srgbClr val="FF59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6918EF9C-6282-6188-D71B-C742AAC5E98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27501962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01EC83-48EC-1F0F-E2C3-B63B6B5393B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0727A5F-D0BC-9B1D-D51A-09D13C3585D7}"/>
              </a:ext>
            </a:extLst>
          </p:cNvPr>
          <p:cNvSpPr>
            <a:spLocks noGrp="1"/>
          </p:cNvSpPr>
          <p:nvPr>
            <p:ph idx="1"/>
          </p:nvPr>
        </p:nvSpPr>
        <p:spPr/>
        <p:txBody>
          <a:bodyPr/>
          <a:lstStyle/>
          <a:p>
            <a:endParaRPr lang="fr-FR"/>
          </a:p>
        </p:txBody>
      </p:sp>
      <p:pic>
        <p:nvPicPr>
          <p:cNvPr id="2050" name="Picture 2" descr="Un chat dont la tete dépasse d'un pot de fleur d'un côté et la queue de l'autre avec la tête a droite et la queu a gauche">
            <a:extLst>
              <a:ext uri="{FF2B5EF4-FFF2-40B4-BE49-F238E27FC236}">
                <a16:creationId xmlns:a16="http://schemas.microsoft.com/office/drawing/2014/main" id="{BA888313-9278-A133-E508-78496CB3DB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EF3599B-0061-B16B-80E3-076905F7BBB2}"/>
              </a:ext>
            </a:extLst>
          </p:cNvPr>
          <p:cNvSpPr/>
          <p:nvPr/>
        </p:nvSpPr>
        <p:spPr>
          <a:xfrm>
            <a:off x="4085112" y="2280062"/>
            <a:ext cx="2446317" cy="2161309"/>
          </a:xfrm>
          <a:prstGeom prst="rect">
            <a:avLst/>
          </a:prstGeom>
          <a:noFill/>
          <a:ln w="76200">
            <a:solidFill>
              <a:srgbClr val="FF59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6918EF9C-6282-6188-D71B-C742AAC5E98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
        <p:nvSpPr>
          <p:cNvPr id="4" name="Rectangle 3">
            <a:extLst>
              <a:ext uri="{FF2B5EF4-FFF2-40B4-BE49-F238E27FC236}">
                <a16:creationId xmlns:a16="http://schemas.microsoft.com/office/drawing/2014/main" id="{F2C6CE1E-D66C-5615-A016-7C0BB06AA3C7}"/>
              </a:ext>
            </a:extLst>
          </p:cNvPr>
          <p:cNvSpPr/>
          <p:nvPr/>
        </p:nvSpPr>
        <p:spPr>
          <a:xfrm>
            <a:off x="5812970" y="1201783"/>
            <a:ext cx="2844142" cy="3148148"/>
          </a:xfrm>
          <a:prstGeom prst="rect">
            <a:avLst/>
          </a:prstGeom>
          <a:noFill/>
          <a:ln w="762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bg2">
                  <a:lumMod val="50000"/>
                </a:schemeClr>
              </a:solidFill>
            </a:endParaRPr>
          </a:p>
        </p:txBody>
      </p:sp>
    </p:spTree>
    <p:extLst>
      <p:ext uri="{BB962C8B-B14F-4D97-AF65-F5344CB8AC3E}">
        <p14:creationId xmlns:p14="http://schemas.microsoft.com/office/powerpoint/2010/main" val="37950510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0428E6-2B39-34EA-FFD7-7A33205CE1EF}"/>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2E104A7C-64B4-EE07-9C44-63575D9A97BA}"/>
              </a:ext>
            </a:extLst>
          </p:cNvPr>
          <p:cNvSpPr>
            <a:spLocks noGrp="1"/>
          </p:cNvSpPr>
          <p:nvPr>
            <p:ph idx="1"/>
          </p:nvPr>
        </p:nvSpPr>
        <p:spPr/>
        <p:txBody>
          <a:bodyPr/>
          <a:lstStyle/>
          <a:p>
            <a:endParaRPr lang="fr-FR"/>
          </a:p>
        </p:txBody>
      </p:sp>
      <p:pic>
        <p:nvPicPr>
          <p:cNvPr id="3074" name="Picture 2" descr="Un chat dont la tete dépasse d'un pot de fleur d'un côté et la queue de l'autre avec la tête a droite et la queu a gauche">
            <a:extLst>
              <a:ext uri="{FF2B5EF4-FFF2-40B4-BE49-F238E27FC236}">
                <a16:creationId xmlns:a16="http://schemas.microsoft.com/office/drawing/2014/main" id="{990B4D9A-BF4E-E841-F751-D23FAF1678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5B60BA-242E-9A10-F058-686D9D82087F}"/>
              </a:ext>
            </a:extLst>
          </p:cNvPr>
          <p:cNvSpPr/>
          <p:nvPr/>
        </p:nvSpPr>
        <p:spPr>
          <a:xfrm>
            <a:off x="2667000" y="845344"/>
            <a:ext cx="5784669" cy="5189696"/>
          </a:xfrm>
          <a:prstGeom prst="rect">
            <a:avLst/>
          </a:prstGeom>
          <a:noFill/>
          <a:ln w="76200">
            <a:solidFill>
              <a:srgbClr val="FF59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8A09B899-BE41-633A-5212-93E86E7C22D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30785576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A32349-B082-9417-0138-B7A1977EF16D}"/>
              </a:ext>
            </a:extLst>
          </p:cNvPr>
          <p:cNvSpPr>
            <a:spLocks noGrp="1"/>
          </p:cNvSpPr>
          <p:nvPr>
            <p:ph type="title"/>
          </p:nvPr>
        </p:nvSpPr>
        <p:spPr>
          <a:xfrm>
            <a:off x="838200" y="313509"/>
            <a:ext cx="10515600" cy="5009923"/>
          </a:xfrm>
        </p:spPr>
        <p:txBody>
          <a:bodyPr anchor="t">
            <a:normAutofit/>
          </a:bodyPr>
          <a:lstStyle/>
          <a:p>
            <a:r>
              <a:rPr lang="fr-FR" sz="4000" dirty="0">
                <a:latin typeface="Arial Black" panose="020B0A04020102020204" pitchFamily="34" charset="0"/>
              </a:rPr>
              <a:t>Les Minutes MLOps heu c’est top !</a:t>
            </a:r>
            <a:br>
              <a:rPr lang="fr-FR" sz="4000" dirty="0">
                <a:latin typeface="Arial Black" panose="020B0A04020102020204" pitchFamily="34" charset="0"/>
              </a:rPr>
            </a:br>
            <a:br>
              <a:rPr lang="fr-FR" sz="4000" dirty="0">
                <a:latin typeface="Arial Black" panose="020B0A04020102020204" pitchFamily="34" charset="0"/>
              </a:rPr>
            </a:br>
            <a:br>
              <a:rPr lang="fr-FR" sz="4000" dirty="0">
                <a:latin typeface="Arial Black" panose="020B0A04020102020204" pitchFamily="34" charset="0"/>
              </a:rPr>
            </a:br>
            <a:endParaRPr lang="fr-FR" sz="4000" dirty="0">
              <a:latin typeface="Arial Black" panose="020B0A04020102020204" pitchFamily="34" charset="0"/>
            </a:endParaRPr>
          </a:p>
        </p:txBody>
      </p:sp>
      <p:sp>
        <p:nvSpPr>
          <p:cNvPr id="3" name="Espace réservé du contenu 2">
            <a:extLst>
              <a:ext uri="{FF2B5EF4-FFF2-40B4-BE49-F238E27FC236}">
                <a16:creationId xmlns:a16="http://schemas.microsoft.com/office/drawing/2014/main" id="{8E5001A0-9697-E542-2EE1-5B9ED30E9942}"/>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C08786D5-2805-C874-C2B6-C87A85356340}"/>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3822596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A32349-B082-9417-0138-B7A1977EF16D}"/>
              </a:ext>
            </a:extLst>
          </p:cNvPr>
          <p:cNvSpPr>
            <a:spLocks noGrp="1"/>
          </p:cNvSpPr>
          <p:nvPr>
            <p:ph type="title"/>
          </p:nvPr>
        </p:nvSpPr>
        <p:spPr>
          <a:xfrm>
            <a:off x="838200" y="313509"/>
            <a:ext cx="10515600" cy="5009923"/>
          </a:xfrm>
        </p:spPr>
        <p:txBody>
          <a:bodyPr anchor="t">
            <a:normAutofit/>
          </a:bodyPr>
          <a:lstStyle/>
          <a:p>
            <a:r>
              <a:rPr lang="fr-FR" sz="4000" dirty="0">
                <a:latin typeface="Arial Black" panose="020B0A04020102020204" pitchFamily="34" charset="0"/>
              </a:rPr>
              <a:t>Les Minutes MLOps heu c’est top !</a:t>
            </a:r>
            <a:br>
              <a:rPr lang="fr-FR" sz="4000" dirty="0">
                <a:latin typeface="Arial Black" panose="020B0A04020102020204" pitchFamily="34" charset="0"/>
              </a:rPr>
            </a:br>
            <a:br>
              <a:rPr lang="fr-FR" sz="4000" dirty="0">
                <a:latin typeface="Arial Black" panose="020B0A04020102020204" pitchFamily="34" charset="0"/>
              </a:rPr>
            </a:br>
            <a:r>
              <a:rPr lang="fr-FR" sz="4000" dirty="0">
                <a:latin typeface="Arial Black" panose="020B0A04020102020204" pitchFamily="34" charset="0"/>
              </a:rPr>
              <a:t>Les Minutes MLOps … c’est top !</a:t>
            </a:r>
            <a:br>
              <a:rPr lang="fr-FR" sz="4000" dirty="0">
                <a:latin typeface="Arial Black" panose="020B0A04020102020204" pitchFamily="34" charset="0"/>
              </a:rPr>
            </a:br>
            <a:endParaRPr lang="fr-FR" sz="4000" dirty="0">
              <a:latin typeface="Arial Black" panose="020B0A04020102020204" pitchFamily="34" charset="0"/>
            </a:endParaRPr>
          </a:p>
        </p:txBody>
      </p:sp>
      <p:sp>
        <p:nvSpPr>
          <p:cNvPr id="3" name="Espace réservé du contenu 2">
            <a:extLst>
              <a:ext uri="{FF2B5EF4-FFF2-40B4-BE49-F238E27FC236}">
                <a16:creationId xmlns:a16="http://schemas.microsoft.com/office/drawing/2014/main" id="{8E5001A0-9697-E542-2EE1-5B9ED30E9942}"/>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E4A61451-1CEA-6C55-56B6-D3554FD41C0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40179841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A32349-B082-9417-0138-B7A1977EF16D}"/>
              </a:ext>
            </a:extLst>
          </p:cNvPr>
          <p:cNvSpPr>
            <a:spLocks noGrp="1"/>
          </p:cNvSpPr>
          <p:nvPr>
            <p:ph type="title"/>
          </p:nvPr>
        </p:nvSpPr>
        <p:spPr>
          <a:xfrm>
            <a:off x="838200" y="313509"/>
            <a:ext cx="10515600" cy="5009923"/>
          </a:xfrm>
        </p:spPr>
        <p:txBody>
          <a:bodyPr anchor="t">
            <a:normAutofit/>
          </a:bodyPr>
          <a:lstStyle/>
          <a:p>
            <a:r>
              <a:rPr lang="fr-FR" sz="4000" dirty="0">
                <a:latin typeface="Arial Black" panose="020B0A04020102020204" pitchFamily="34" charset="0"/>
              </a:rPr>
              <a:t>Les Minutes MLOps heu c’est top !</a:t>
            </a:r>
            <a:br>
              <a:rPr lang="fr-FR" sz="4000" dirty="0">
                <a:latin typeface="Arial Black" panose="020B0A04020102020204" pitchFamily="34" charset="0"/>
              </a:rPr>
            </a:br>
            <a:br>
              <a:rPr lang="fr-FR" sz="4000" dirty="0">
                <a:latin typeface="Arial Black" panose="020B0A04020102020204" pitchFamily="34" charset="0"/>
              </a:rPr>
            </a:br>
            <a:r>
              <a:rPr lang="fr-FR" sz="4000" dirty="0">
                <a:latin typeface="Arial Black" panose="020B0A04020102020204" pitchFamily="34" charset="0"/>
              </a:rPr>
              <a:t>Les Minutes MLOps … c’est top !</a:t>
            </a:r>
            <a:br>
              <a:rPr lang="fr-FR" sz="4000" dirty="0">
                <a:latin typeface="Arial Black" panose="020B0A04020102020204" pitchFamily="34" charset="0"/>
              </a:rPr>
            </a:br>
            <a:br>
              <a:rPr lang="fr-FR" sz="4000" dirty="0">
                <a:latin typeface="Arial Black" panose="020B0A04020102020204" pitchFamily="34" charset="0"/>
              </a:rPr>
            </a:br>
            <a:r>
              <a:rPr lang="fr-FR" sz="4000" dirty="0">
                <a:latin typeface="Arial Black" panose="020B0A04020102020204" pitchFamily="34" charset="0"/>
              </a:rPr>
              <a:t>Les minutes MLOps c’est top !</a:t>
            </a:r>
            <a:br>
              <a:rPr lang="fr-FR" sz="4000" dirty="0">
                <a:latin typeface="Arial Black" panose="020B0A04020102020204" pitchFamily="34" charset="0"/>
              </a:rPr>
            </a:br>
            <a:endParaRPr lang="fr-FR" sz="4000" dirty="0">
              <a:latin typeface="Arial Black" panose="020B0A04020102020204" pitchFamily="34" charset="0"/>
            </a:endParaRPr>
          </a:p>
        </p:txBody>
      </p:sp>
      <p:sp>
        <p:nvSpPr>
          <p:cNvPr id="3" name="Espace réservé du contenu 2">
            <a:extLst>
              <a:ext uri="{FF2B5EF4-FFF2-40B4-BE49-F238E27FC236}">
                <a16:creationId xmlns:a16="http://schemas.microsoft.com/office/drawing/2014/main" id="{8E5001A0-9697-E542-2EE1-5B9ED30E9942}"/>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B6779751-E032-C266-F916-4BA6C3DF19F5}"/>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29639638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A32349-B082-9417-0138-B7A1977EF16D}"/>
              </a:ext>
            </a:extLst>
          </p:cNvPr>
          <p:cNvSpPr>
            <a:spLocks noGrp="1"/>
          </p:cNvSpPr>
          <p:nvPr>
            <p:ph type="title"/>
          </p:nvPr>
        </p:nvSpPr>
        <p:spPr>
          <a:xfrm>
            <a:off x="838200" y="313509"/>
            <a:ext cx="10515600" cy="5009923"/>
          </a:xfrm>
        </p:spPr>
        <p:txBody>
          <a:bodyPr anchor="t">
            <a:normAutofit fontScale="90000"/>
          </a:bodyPr>
          <a:lstStyle/>
          <a:p>
            <a:r>
              <a:rPr lang="fr-FR" dirty="0">
                <a:latin typeface="Arial Black" panose="020B0A04020102020204" pitchFamily="34" charset="0"/>
              </a:rPr>
              <a:t>Les Minutes MLOps heu c’est top !</a:t>
            </a:r>
            <a:br>
              <a:rPr lang="fr-FR" dirty="0">
                <a:latin typeface="Arial Black" panose="020B0A04020102020204" pitchFamily="34" charset="0"/>
              </a:rPr>
            </a:br>
            <a:br>
              <a:rPr lang="fr-FR" dirty="0">
                <a:latin typeface="Arial Black" panose="020B0A04020102020204" pitchFamily="34" charset="0"/>
              </a:rPr>
            </a:br>
            <a:r>
              <a:rPr lang="fr-FR" dirty="0">
                <a:latin typeface="Arial Black" panose="020B0A04020102020204" pitchFamily="34" charset="0"/>
              </a:rPr>
              <a:t>Les Minutes MLOps … c’est top !</a:t>
            </a:r>
            <a:br>
              <a:rPr lang="fr-FR" dirty="0">
                <a:latin typeface="Arial Black" panose="020B0A04020102020204" pitchFamily="34" charset="0"/>
              </a:rPr>
            </a:br>
            <a:br>
              <a:rPr lang="fr-FR" dirty="0">
                <a:latin typeface="Arial Black" panose="020B0A04020102020204" pitchFamily="34" charset="0"/>
              </a:rPr>
            </a:br>
            <a:r>
              <a:rPr lang="fr-FR" dirty="0">
                <a:latin typeface="Arial Black" panose="020B0A04020102020204" pitchFamily="34" charset="0"/>
              </a:rPr>
              <a:t>Les minutes MLOps c’est top !</a:t>
            </a:r>
            <a:br>
              <a:rPr lang="fr-FR" dirty="0">
                <a:latin typeface="Arial Black" panose="020B0A04020102020204" pitchFamily="34" charset="0"/>
              </a:rPr>
            </a:br>
            <a:br>
              <a:rPr lang="fr-FR" dirty="0">
                <a:latin typeface="Arial Black" panose="020B0A04020102020204" pitchFamily="34" charset="0"/>
              </a:rPr>
            </a:br>
            <a:r>
              <a:rPr lang="fr-FR" dirty="0">
                <a:latin typeface="Arial Black" panose="020B0A04020102020204" pitchFamily="34" charset="0"/>
              </a:rPr>
              <a:t>Les Minutes MLOps, c’est top !</a:t>
            </a:r>
            <a:br>
              <a:rPr lang="fr-FR" dirty="0">
                <a:latin typeface="Arial Black" panose="020B0A04020102020204" pitchFamily="34" charset="0"/>
              </a:rPr>
            </a:br>
            <a:br>
              <a:rPr lang="fr-FR" dirty="0">
                <a:latin typeface="Arial Black" panose="020B0A04020102020204" pitchFamily="34" charset="0"/>
              </a:rPr>
            </a:br>
            <a:endParaRPr lang="fr-FR" dirty="0">
              <a:latin typeface="Arial Black" panose="020B0A04020102020204" pitchFamily="34" charset="0"/>
            </a:endParaRPr>
          </a:p>
        </p:txBody>
      </p:sp>
      <p:sp>
        <p:nvSpPr>
          <p:cNvPr id="3" name="Espace réservé du contenu 2">
            <a:extLst>
              <a:ext uri="{FF2B5EF4-FFF2-40B4-BE49-F238E27FC236}">
                <a16:creationId xmlns:a16="http://schemas.microsoft.com/office/drawing/2014/main" id="{8E5001A0-9697-E542-2EE1-5B9ED30E9942}"/>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D84A74DB-3637-B339-ECCA-2D042C685CC1}"/>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3478468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2">
                    <a:lumMod val="2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bg1">
                    <a:lumMod val="6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bg1">
                    <a:lumMod val="65000"/>
                  </a:schemeClr>
                </a:solidFill>
              </a:rPr>
              <a:t>How to train an AI?</a:t>
            </a:r>
            <a:endParaRPr lang="fr-FR" sz="3200" dirty="0">
              <a:solidFill>
                <a:schemeClr val="bg1">
                  <a:lumMod val="65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6270202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A32349-B082-9417-0138-B7A1977EF16D}"/>
              </a:ext>
            </a:extLst>
          </p:cNvPr>
          <p:cNvSpPr>
            <a:spLocks noGrp="1"/>
          </p:cNvSpPr>
          <p:nvPr>
            <p:ph type="title"/>
          </p:nvPr>
        </p:nvSpPr>
        <p:spPr>
          <a:xfrm>
            <a:off x="838200" y="313509"/>
            <a:ext cx="10515600" cy="5009923"/>
          </a:xfrm>
        </p:spPr>
        <p:txBody>
          <a:bodyPr anchor="t">
            <a:normAutofit fontScale="90000"/>
          </a:bodyPr>
          <a:lstStyle/>
          <a:p>
            <a:r>
              <a:rPr lang="fr-FR" dirty="0">
                <a:latin typeface="Arial Black" panose="020B0A04020102020204" pitchFamily="34" charset="0"/>
              </a:rPr>
              <a:t>Les Minutes MLOps heu c’est top !</a:t>
            </a:r>
            <a:br>
              <a:rPr lang="fr-FR" dirty="0">
                <a:latin typeface="Arial Black" panose="020B0A04020102020204" pitchFamily="34" charset="0"/>
              </a:rPr>
            </a:br>
            <a:br>
              <a:rPr lang="fr-FR" dirty="0">
                <a:latin typeface="Arial Black" panose="020B0A04020102020204" pitchFamily="34" charset="0"/>
              </a:rPr>
            </a:br>
            <a:r>
              <a:rPr lang="fr-FR" dirty="0">
                <a:latin typeface="Arial Black" panose="020B0A04020102020204" pitchFamily="34" charset="0"/>
              </a:rPr>
              <a:t>Les Minutes MLOps … c’est top !</a:t>
            </a:r>
            <a:br>
              <a:rPr lang="fr-FR" dirty="0">
                <a:latin typeface="Arial Black" panose="020B0A04020102020204" pitchFamily="34" charset="0"/>
              </a:rPr>
            </a:br>
            <a:br>
              <a:rPr lang="fr-FR" dirty="0">
                <a:latin typeface="Arial Black" panose="020B0A04020102020204" pitchFamily="34" charset="0"/>
              </a:rPr>
            </a:br>
            <a:r>
              <a:rPr lang="fr-FR" dirty="0">
                <a:latin typeface="Arial Black" panose="020B0A04020102020204" pitchFamily="34" charset="0"/>
              </a:rPr>
              <a:t>Les minutes MLOps c’est top !</a:t>
            </a:r>
            <a:br>
              <a:rPr lang="fr-FR" dirty="0">
                <a:latin typeface="Arial Black" panose="020B0A04020102020204" pitchFamily="34" charset="0"/>
              </a:rPr>
            </a:br>
            <a:br>
              <a:rPr lang="fr-FR" dirty="0">
                <a:latin typeface="Arial Black" panose="020B0A04020102020204" pitchFamily="34" charset="0"/>
              </a:rPr>
            </a:br>
            <a:r>
              <a:rPr lang="fr-FR" dirty="0">
                <a:latin typeface="Arial Black" panose="020B0A04020102020204" pitchFamily="34" charset="0"/>
              </a:rPr>
              <a:t>Les Minutes MLOps, c’est top !</a:t>
            </a:r>
            <a:br>
              <a:rPr lang="fr-FR" dirty="0">
                <a:latin typeface="Arial Black" panose="020B0A04020102020204" pitchFamily="34" charset="0"/>
              </a:rPr>
            </a:br>
            <a:br>
              <a:rPr lang="fr-FR" dirty="0">
                <a:latin typeface="Arial Black" panose="020B0A04020102020204" pitchFamily="34" charset="0"/>
              </a:rPr>
            </a:br>
            <a:r>
              <a:rPr lang="fr-FR" dirty="0">
                <a:latin typeface="Arial Black" panose="020B0A04020102020204" pitchFamily="34" charset="0"/>
              </a:rPr>
              <a:t>Les minutes MLOps, c’est top.</a:t>
            </a:r>
            <a:br>
              <a:rPr lang="fr-FR" dirty="0">
                <a:latin typeface="Arial Black" panose="020B0A04020102020204" pitchFamily="34" charset="0"/>
              </a:rPr>
            </a:br>
            <a:endParaRPr lang="fr-FR" dirty="0">
              <a:latin typeface="Arial Black" panose="020B0A04020102020204" pitchFamily="34" charset="0"/>
            </a:endParaRPr>
          </a:p>
        </p:txBody>
      </p:sp>
      <p:sp>
        <p:nvSpPr>
          <p:cNvPr id="3" name="Espace réservé du contenu 2">
            <a:extLst>
              <a:ext uri="{FF2B5EF4-FFF2-40B4-BE49-F238E27FC236}">
                <a16:creationId xmlns:a16="http://schemas.microsoft.com/office/drawing/2014/main" id="{8E5001A0-9697-E542-2EE1-5B9ED30E9942}"/>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821874DD-0E44-45C0-B78D-44D7E86E6570}"/>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23027126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A32349-B082-9417-0138-B7A1977EF16D}"/>
              </a:ext>
            </a:extLst>
          </p:cNvPr>
          <p:cNvSpPr>
            <a:spLocks noGrp="1"/>
          </p:cNvSpPr>
          <p:nvPr>
            <p:ph type="title"/>
          </p:nvPr>
        </p:nvSpPr>
        <p:spPr>
          <a:xfrm>
            <a:off x="4088674" y="2586446"/>
            <a:ext cx="4101737" cy="2325188"/>
          </a:xfrm>
        </p:spPr>
        <p:txBody>
          <a:bodyPr anchor="t">
            <a:normAutofit/>
          </a:bodyPr>
          <a:lstStyle/>
          <a:p>
            <a:r>
              <a:rPr lang="fr-FR" sz="7200" dirty="0">
                <a:latin typeface="Arial Black" panose="020B0A04020102020204" pitchFamily="34" charset="0"/>
              </a:rPr>
              <a:t>Experts</a:t>
            </a:r>
          </a:p>
        </p:txBody>
      </p:sp>
      <p:sp>
        <p:nvSpPr>
          <p:cNvPr id="3" name="Espace réservé du contenu 2">
            <a:extLst>
              <a:ext uri="{FF2B5EF4-FFF2-40B4-BE49-F238E27FC236}">
                <a16:creationId xmlns:a16="http://schemas.microsoft.com/office/drawing/2014/main" id="{8E5001A0-9697-E542-2EE1-5B9ED30E9942}"/>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FE60729F-D8A9-8D30-15CC-2E68AE23E7D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9441573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A32349-B082-9417-0138-B7A1977EF16D}"/>
              </a:ext>
            </a:extLst>
          </p:cNvPr>
          <p:cNvSpPr>
            <a:spLocks noGrp="1"/>
          </p:cNvSpPr>
          <p:nvPr>
            <p:ph type="title"/>
          </p:nvPr>
        </p:nvSpPr>
        <p:spPr>
          <a:xfrm>
            <a:off x="3122024" y="2586446"/>
            <a:ext cx="5068388" cy="2325188"/>
          </a:xfrm>
        </p:spPr>
        <p:txBody>
          <a:bodyPr anchor="t">
            <a:normAutofit fontScale="90000"/>
          </a:bodyPr>
          <a:lstStyle/>
          <a:p>
            <a:pPr algn="ctr"/>
            <a:r>
              <a:rPr lang="fr-FR" sz="7200" dirty="0">
                <a:latin typeface="Arial Black" panose="020B0A04020102020204" pitchFamily="34" charset="0"/>
              </a:rPr>
              <a:t>Cross annotation</a:t>
            </a:r>
          </a:p>
        </p:txBody>
      </p:sp>
      <p:sp>
        <p:nvSpPr>
          <p:cNvPr id="3" name="Espace réservé du contenu 2">
            <a:extLst>
              <a:ext uri="{FF2B5EF4-FFF2-40B4-BE49-F238E27FC236}">
                <a16:creationId xmlns:a16="http://schemas.microsoft.com/office/drawing/2014/main" id="{8E5001A0-9697-E542-2EE1-5B9ED30E9942}"/>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0EC31CFF-C3C0-37EE-7A29-86218F091C8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37635665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0CB575-976B-D9FE-12E5-C29031744FB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6B86E42-4DF5-8370-A109-47326623C38A}"/>
              </a:ext>
            </a:extLst>
          </p:cNvPr>
          <p:cNvSpPr>
            <a:spLocks noGrp="1"/>
          </p:cNvSpPr>
          <p:nvPr>
            <p:ph idx="1"/>
          </p:nvPr>
        </p:nvSpPr>
        <p:spPr/>
        <p:txBody>
          <a:bodyPr/>
          <a:lstStyle/>
          <a:p>
            <a:endParaRPr lang="fr-FR" dirty="0"/>
          </a:p>
        </p:txBody>
      </p:sp>
      <p:sp>
        <p:nvSpPr>
          <p:cNvPr id="4" name="Organigramme : Disque magnétique 3">
            <a:extLst>
              <a:ext uri="{FF2B5EF4-FFF2-40B4-BE49-F238E27FC236}">
                <a16:creationId xmlns:a16="http://schemas.microsoft.com/office/drawing/2014/main" id="{7F21E24A-EBA0-B9F9-9AE5-55AC57E60D5D}"/>
              </a:ext>
            </a:extLst>
          </p:cNvPr>
          <p:cNvSpPr/>
          <p:nvPr/>
        </p:nvSpPr>
        <p:spPr>
          <a:xfrm>
            <a:off x="731324" y="2321287"/>
            <a:ext cx="396607" cy="58389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rganigramme : Disque magnétique 4">
            <a:extLst>
              <a:ext uri="{FF2B5EF4-FFF2-40B4-BE49-F238E27FC236}">
                <a16:creationId xmlns:a16="http://schemas.microsoft.com/office/drawing/2014/main" id="{1EE32C13-0D4A-6A93-70EE-A5B5F42075E8}"/>
              </a:ext>
            </a:extLst>
          </p:cNvPr>
          <p:cNvSpPr/>
          <p:nvPr/>
        </p:nvSpPr>
        <p:spPr>
          <a:xfrm>
            <a:off x="2584920" y="4650017"/>
            <a:ext cx="396607" cy="58389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ZoneTexte 5">
            <a:extLst>
              <a:ext uri="{FF2B5EF4-FFF2-40B4-BE49-F238E27FC236}">
                <a16:creationId xmlns:a16="http://schemas.microsoft.com/office/drawing/2014/main" id="{9AD70EAC-0823-2693-13FF-596DEC84A690}"/>
              </a:ext>
            </a:extLst>
          </p:cNvPr>
          <p:cNvSpPr txBox="1"/>
          <p:nvPr/>
        </p:nvSpPr>
        <p:spPr>
          <a:xfrm>
            <a:off x="215906" y="3022235"/>
            <a:ext cx="14274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Dataset</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pdfs</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ZoneTexte 6">
            <a:extLst>
              <a:ext uri="{FF2B5EF4-FFF2-40B4-BE49-F238E27FC236}">
                <a16:creationId xmlns:a16="http://schemas.microsoft.com/office/drawing/2014/main" id="{357A250C-6932-37FC-D730-033A66BFDA7F}"/>
              </a:ext>
            </a:extLst>
          </p:cNvPr>
          <p:cNvSpPr txBox="1"/>
          <p:nvPr/>
        </p:nvSpPr>
        <p:spPr>
          <a:xfrm>
            <a:off x="1992558" y="5251302"/>
            <a:ext cx="15813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Dataset</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labels</a:t>
            </a:r>
          </a:p>
        </p:txBody>
      </p:sp>
      <p:cxnSp>
        <p:nvCxnSpPr>
          <p:cNvPr id="9" name="Connecteur droit avec flèche 8">
            <a:extLst>
              <a:ext uri="{FF2B5EF4-FFF2-40B4-BE49-F238E27FC236}">
                <a16:creationId xmlns:a16="http://schemas.microsoft.com/office/drawing/2014/main" id="{E11291EC-D339-0168-5812-911A88536628}"/>
              </a:ext>
            </a:extLst>
          </p:cNvPr>
          <p:cNvCxnSpPr>
            <a:cxnSpLocks/>
            <a:stCxn id="4" idx="4"/>
            <a:endCxn id="14" idx="1"/>
          </p:cNvCxnSpPr>
          <p:nvPr/>
        </p:nvCxnSpPr>
        <p:spPr>
          <a:xfrm flipV="1">
            <a:off x="1127931" y="2273743"/>
            <a:ext cx="784987" cy="339491"/>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Connecteur droit avec flèche 9">
            <a:extLst>
              <a:ext uri="{FF2B5EF4-FFF2-40B4-BE49-F238E27FC236}">
                <a16:creationId xmlns:a16="http://schemas.microsoft.com/office/drawing/2014/main" id="{2ED2C999-97C8-A1D6-DF36-FBA1DF4EF10D}"/>
              </a:ext>
            </a:extLst>
          </p:cNvPr>
          <p:cNvCxnSpPr>
            <a:cxnSpLocks/>
            <a:stCxn id="5" idx="4"/>
            <a:endCxn id="16" idx="1"/>
          </p:cNvCxnSpPr>
          <p:nvPr/>
        </p:nvCxnSpPr>
        <p:spPr>
          <a:xfrm flipV="1">
            <a:off x="2981527" y="3429000"/>
            <a:ext cx="1214203" cy="1512964"/>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Rectangle : coins arrondis 13">
            <a:extLst>
              <a:ext uri="{FF2B5EF4-FFF2-40B4-BE49-F238E27FC236}">
                <a16:creationId xmlns:a16="http://schemas.microsoft.com/office/drawing/2014/main" id="{F91BA7DD-597A-E13E-CF55-23A37554C9E2}"/>
              </a:ext>
            </a:extLst>
          </p:cNvPr>
          <p:cNvSpPr/>
          <p:nvPr/>
        </p:nvSpPr>
        <p:spPr>
          <a:xfrm>
            <a:off x="1912918" y="1844727"/>
            <a:ext cx="1427442" cy="85803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dirty="0">
                <a:solidFill>
                  <a:prstClr val="white"/>
                </a:solidFill>
                <a:latin typeface="Calibri" panose="020F0502020204030204"/>
              </a:rPr>
              <a:t>Extraction</a:t>
            </a:r>
          </a:p>
        </p:txBody>
      </p:sp>
      <p:sp>
        <p:nvSpPr>
          <p:cNvPr id="16" name="Rectangle : coins arrondis 15">
            <a:extLst>
              <a:ext uri="{FF2B5EF4-FFF2-40B4-BE49-F238E27FC236}">
                <a16:creationId xmlns:a16="http://schemas.microsoft.com/office/drawing/2014/main" id="{B8671936-51A3-1645-C6A8-732754D87775}"/>
              </a:ext>
            </a:extLst>
          </p:cNvPr>
          <p:cNvSpPr/>
          <p:nvPr/>
        </p:nvSpPr>
        <p:spPr>
          <a:xfrm>
            <a:off x="4195730" y="2999984"/>
            <a:ext cx="1427442" cy="858032"/>
          </a:xfrm>
          <a:prstGeom prst="roundRect">
            <a:avLst/>
          </a:prstGeom>
          <a:solidFill>
            <a:srgbClr val="FF596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dirty="0">
                <a:solidFill>
                  <a:prstClr val="white"/>
                </a:solidFill>
                <a:latin typeface="Calibri" panose="020F0502020204030204"/>
              </a:rPr>
              <a:t>DataSplit</a:t>
            </a:r>
          </a:p>
        </p:txBody>
      </p:sp>
      <p:cxnSp>
        <p:nvCxnSpPr>
          <p:cNvPr id="18" name="Connecteur droit avec flèche 17">
            <a:extLst>
              <a:ext uri="{FF2B5EF4-FFF2-40B4-BE49-F238E27FC236}">
                <a16:creationId xmlns:a16="http://schemas.microsoft.com/office/drawing/2014/main" id="{27779682-66DD-91AF-489F-F0D89B36D2D4}"/>
              </a:ext>
            </a:extLst>
          </p:cNvPr>
          <p:cNvCxnSpPr>
            <a:cxnSpLocks/>
            <a:stCxn id="14" idx="3"/>
            <a:endCxn id="16" idx="1"/>
          </p:cNvCxnSpPr>
          <p:nvPr/>
        </p:nvCxnSpPr>
        <p:spPr>
          <a:xfrm>
            <a:off x="3340360" y="2273743"/>
            <a:ext cx="855370" cy="1155257"/>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Rectangle 7">
            <a:extLst>
              <a:ext uri="{FF2B5EF4-FFF2-40B4-BE49-F238E27FC236}">
                <a16:creationId xmlns:a16="http://schemas.microsoft.com/office/drawing/2014/main" id="{5B96C4CD-5B5C-DC9D-AF7C-AFDDE40901EF}"/>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cxnSp>
        <p:nvCxnSpPr>
          <p:cNvPr id="11" name="Connecteur droit avec flèche 10">
            <a:extLst>
              <a:ext uri="{FF2B5EF4-FFF2-40B4-BE49-F238E27FC236}">
                <a16:creationId xmlns:a16="http://schemas.microsoft.com/office/drawing/2014/main" id="{D542ACC9-386B-495D-862E-DA3B2E105E90}"/>
              </a:ext>
            </a:extLst>
          </p:cNvPr>
          <p:cNvCxnSpPr>
            <a:cxnSpLocks/>
            <a:stCxn id="4" idx="4"/>
            <a:endCxn id="16" idx="1"/>
          </p:cNvCxnSpPr>
          <p:nvPr/>
        </p:nvCxnSpPr>
        <p:spPr>
          <a:xfrm>
            <a:off x="1127931" y="2613234"/>
            <a:ext cx="3067799" cy="815766"/>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2456599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B35F83-4D35-5652-1C3C-E0E744CBFD5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68266E3-BC49-8CD0-C399-5027DDC0ABD8}"/>
              </a:ext>
            </a:extLst>
          </p:cNvPr>
          <p:cNvSpPr>
            <a:spLocks noGrp="1"/>
          </p:cNvSpPr>
          <p:nvPr>
            <p:ph idx="1"/>
          </p:nvPr>
        </p:nvSpPr>
        <p:spPr/>
        <p:txBody>
          <a:bodyPr/>
          <a:lstStyle/>
          <a:p>
            <a:endParaRPr lang="fr-FR"/>
          </a:p>
        </p:txBody>
      </p:sp>
      <p:pic>
        <p:nvPicPr>
          <p:cNvPr id="3076" name="Picture 4">
            <a:extLst>
              <a:ext uri="{FF2B5EF4-FFF2-40B4-BE49-F238E27FC236}">
                <a16:creationId xmlns:a16="http://schemas.microsoft.com/office/drawing/2014/main" id="{9C7A96DD-3FD6-EB7D-26C1-3D2A250289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594" y="453360"/>
            <a:ext cx="9104811" cy="53829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A54BCDB-D55F-5B3B-89C5-7BC33741A4A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1241006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
            <a:extLst>
              <a:ext uri="{FF2B5EF4-FFF2-40B4-BE49-F238E27FC236}">
                <a16:creationId xmlns:a16="http://schemas.microsoft.com/office/drawing/2014/main" id="{7F72AA1E-01A3-4603-98F8-68ABC00C55B9}"/>
              </a:ext>
            </a:extLst>
          </p:cNvPr>
          <p:cNvSpPr>
            <a:spLocks noGrp="1"/>
          </p:cNvSpPr>
          <p:nvPr>
            <p:ph type="title"/>
          </p:nvPr>
        </p:nvSpPr>
        <p:spPr>
          <a:xfrm>
            <a:off x="838200" y="154650"/>
            <a:ext cx="10515600" cy="1325563"/>
          </a:xfrm>
        </p:spPr>
        <p:txBody>
          <a:bodyPr/>
          <a:lstStyle/>
          <a:p>
            <a:pPr algn="ctr"/>
            <a:r>
              <a:rPr lang="en-US" dirty="0">
                <a:solidFill>
                  <a:schemeClr val="bg2">
                    <a:lumMod val="25000"/>
                  </a:schemeClr>
                </a:solidFill>
              </a:rPr>
              <a:t>Dataset of 20 000 images</a:t>
            </a:r>
          </a:p>
        </p:txBody>
      </p:sp>
      <p:sp>
        <p:nvSpPr>
          <p:cNvPr id="10" name="Rectangle 9">
            <a:extLst>
              <a:ext uri="{FF2B5EF4-FFF2-40B4-BE49-F238E27FC236}">
                <a16:creationId xmlns:a16="http://schemas.microsoft.com/office/drawing/2014/main" id="{82A4BEC6-78F0-4D40-8C4F-1567F3F016F8}"/>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E6C35AC-FCAD-4ADB-8B19-43DD08792B2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
        <p:nvSpPr>
          <p:cNvPr id="2" name="Rectangle 1">
            <a:extLst>
              <a:ext uri="{FF2B5EF4-FFF2-40B4-BE49-F238E27FC236}">
                <a16:creationId xmlns:a16="http://schemas.microsoft.com/office/drawing/2014/main" id="{390D1A8C-0DB0-A713-F336-0DEC4F27A0DC}"/>
              </a:ext>
            </a:extLst>
          </p:cNvPr>
          <p:cNvSpPr/>
          <p:nvPr/>
        </p:nvSpPr>
        <p:spPr>
          <a:xfrm>
            <a:off x="1340402" y="1652015"/>
            <a:ext cx="5060398" cy="419176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Train a model</a:t>
            </a:r>
          </a:p>
        </p:txBody>
      </p:sp>
      <p:sp>
        <p:nvSpPr>
          <p:cNvPr id="3" name="Rectangle 2">
            <a:extLst>
              <a:ext uri="{FF2B5EF4-FFF2-40B4-BE49-F238E27FC236}">
                <a16:creationId xmlns:a16="http://schemas.microsoft.com/office/drawing/2014/main" id="{F968A1AA-093A-EB9E-A973-3863FBC75140}"/>
              </a:ext>
            </a:extLst>
          </p:cNvPr>
          <p:cNvSpPr/>
          <p:nvPr/>
        </p:nvSpPr>
        <p:spPr>
          <a:xfrm>
            <a:off x="1462526" y="2855974"/>
            <a:ext cx="2312437" cy="23714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13 000</a:t>
            </a:r>
          </a:p>
          <a:p>
            <a:pPr algn="ctr"/>
            <a:r>
              <a:rPr lang="en-US" sz="3800" dirty="0"/>
              <a:t>images</a:t>
            </a:r>
            <a:br>
              <a:rPr lang="en-US" sz="3800" dirty="0"/>
            </a:br>
            <a:r>
              <a:rPr lang="en-US" sz="3800" dirty="0"/>
              <a:t>train</a:t>
            </a:r>
          </a:p>
        </p:txBody>
      </p:sp>
      <p:sp>
        <p:nvSpPr>
          <p:cNvPr id="5" name="Rectangle 4">
            <a:extLst>
              <a:ext uri="{FF2B5EF4-FFF2-40B4-BE49-F238E27FC236}">
                <a16:creationId xmlns:a16="http://schemas.microsoft.com/office/drawing/2014/main" id="{42C9C95D-C63F-BE92-94B4-7E8E35B7FF6C}"/>
              </a:ext>
            </a:extLst>
          </p:cNvPr>
          <p:cNvSpPr/>
          <p:nvPr/>
        </p:nvSpPr>
        <p:spPr>
          <a:xfrm>
            <a:off x="3897086" y="2855975"/>
            <a:ext cx="2312437" cy="2371414"/>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 4 000 </a:t>
            </a:r>
            <a:r>
              <a:rPr lang="en-US" sz="3800" dirty="0"/>
              <a:t>images</a:t>
            </a:r>
            <a:br>
              <a:rPr lang="en-US" sz="3800" dirty="0"/>
            </a:br>
            <a:r>
              <a:rPr lang="en-US" sz="3800" dirty="0"/>
              <a:t>validation</a:t>
            </a:r>
          </a:p>
        </p:txBody>
      </p:sp>
      <p:sp>
        <p:nvSpPr>
          <p:cNvPr id="14" name="Rectangle 13">
            <a:extLst>
              <a:ext uri="{FF2B5EF4-FFF2-40B4-BE49-F238E27FC236}">
                <a16:creationId xmlns:a16="http://schemas.microsoft.com/office/drawing/2014/main" id="{C9807CFF-EC41-CBEF-4E32-098AF47DB626}"/>
              </a:ext>
            </a:extLst>
          </p:cNvPr>
          <p:cNvSpPr/>
          <p:nvPr/>
        </p:nvSpPr>
        <p:spPr>
          <a:xfrm>
            <a:off x="7582818" y="2879216"/>
            <a:ext cx="2911558" cy="234817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3 000</a:t>
            </a:r>
            <a:br>
              <a:rPr lang="en-US" sz="4800" dirty="0"/>
            </a:br>
            <a:r>
              <a:rPr lang="en-US" sz="4000" dirty="0"/>
              <a:t>images</a:t>
            </a:r>
          </a:p>
          <a:p>
            <a:pPr algn="ctr"/>
            <a:r>
              <a:rPr lang="en-US" sz="4000" dirty="0"/>
              <a:t>test</a:t>
            </a:r>
          </a:p>
        </p:txBody>
      </p:sp>
      <p:pic>
        <p:nvPicPr>
          <p:cNvPr id="15" name="Espace réservé du contenu 5">
            <a:extLst>
              <a:ext uri="{FF2B5EF4-FFF2-40B4-BE49-F238E27FC236}">
                <a16:creationId xmlns:a16="http://schemas.microsoft.com/office/drawing/2014/main" id="{3B3F4C34-058C-B4D8-3761-5932DB637D2A}"/>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712366" y="1857955"/>
            <a:ext cx="523428" cy="426043"/>
          </a:xfrm>
          <a:prstGeom prst="rect">
            <a:avLst/>
          </a:prstGeom>
          <a:effectLst>
            <a:outerShdw algn="ctr" rotWithShape="0">
              <a:srgbClr val="000000"/>
            </a:outerShdw>
          </a:effectLst>
        </p:spPr>
      </p:pic>
    </p:spTree>
    <p:extLst>
      <p:ext uri="{BB962C8B-B14F-4D97-AF65-F5344CB8AC3E}">
        <p14:creationId xmlns:p14="http://schemas.microsoft.com/office/powerpoint/2010/main" val="24050532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A8BB30-4175-5DC9-CD6A-435EB80D3513}"/>
              </a:ext>
            </a:extLst>
          </p:cNvPr>
          <p:cNvSpPr>
            <a:spLocks noGrp="1"/>
          </p:cNvSpPr>
          <p:nvPr>
            <p:ph type="title"/>
          </p:nvPr>
        </p:nvSpPr>
        <p:spPr>
          <a:xfrm>
            <a:off x="965521" y="2344396"/>
            <a:ext cx="10515600" cy="1325563"/>
          </a:xfrm>
          <a:solidFill>
            <a:srgbClr val="7030A0"/>
          </a:solidFill>
        </p:spPr>
        <p:txBody>
          <a:bodyPr>
            <a:normAutofit/>
          </a:bodyPr>
          <a:lstStyle/>
          <a:p>
            <a:pPr algn="ctr"/>
            <a:r>
              <a:rPr lang="fr-FR" sz="5400" dirty="0">
                <a:solidFill>
                  <a:schemeClr val="bg1"/>
                </a:solidFill>
              </a:rPr>
              <a:t>Not good </a:t>
            </a:r>
            <a:r>
              <a:rPr lang="fr-FR" sz="5400" dirty="0" err="1">
                <a:solidFill>
                  <a:schemeClr val="bg1"/>
                </a:solidFill>
              </a:rPr>
              <a:t>enough</a:t>
            </a:r>
            <a:endParaRPr lang="fr-FR" sz="5400" dirty="0">
              <a:solidFill>
                <a:schemeClr val="bg1"/>
              </a:solidFill>
            </a:endParaRPr>
          </a:p>
        </p:txBody>
      </p:sp>
      <p:sp>
        <p:nvSpPr>
          <p:cNvPr id="3" name="Espace réservé du contenu 2">
            <a:extLst>
              <a:ext uri="{FF2B5EF4-FFF2-40B4-BE49-F238E27FC236}">
                <a16:creationId xmlns:a16="http://schemas.microsoft.com/office/drawing/2014/main" id="{ECE18E25-DC31-E520-FA6B-CBD234026C00}"/>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287C88C6-FC41-EC98-7F29-6FEDF8A68D4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16740770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68266E3-BC49-8CD0-C399-5027DDC0ABD8}"/>
              </a:ext>
            </a:extLst>
          </p:cNvPr>
          <p:cNvSpPr>
            <a:spLocks noGrp="1"/>
          </p:cNvSpPr>
          <p:nvPr>
            <p:ph idx="1"/>
          </p:nvPr>
        </p:nvSpPr>
        <p:spPr/>
        <p:txBody>
          <a:bodyPr/>
          <a:lstStyle/>
          <a:p>
            <a:endParaRPr lang="fr-FR"/>
          </a:p>
        </p:txBody>
      </p:sp>
      <p:pic>
        <p:nvPicPr>
          <p:cNvPr id="3076" name="Picture 4">
            <a:extLst>
              <a:ext uri="{FF2B5EF4-FFF2-40B4-BE49-F238E27FC236}">
                <a16:creationId xmlns:a16="http://schemas.microsoft.com/office/drawing/2014/main" id="{9C7A96DD-3FD6-EB7D-26C1-3D2A250289B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510" r="83436" b="39915"/>
          <a:stretch/>
        </p:blipFill>
        <p:spPr bwMode="auto">
          <a:xfrm>
            <a:off x="2915738" y="1855854"/>
            <a:ext cx="691013" cy="68011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A54BCDB-D55F-5B3B-89C5-7BC33741A4A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
        <p:nvSpPr>
          <p:cNvPr id="5" name="Flèche : droite 4">
            <a:extLst>
              <a:ext uri="{FF2B5EF4-FFF2-40B4-BE49-F238E27FC236}">
                <a16:creationId xmlns:a16="http://schemas.microsoft.com/office/drawing/2014/main" id="{95326714-E76C-84F3-FD38-77168E6E7ABF}"/>
              </a:ext>
            </a:extLst>
          </p:cNvPr>
          <p:cNvSpPr/>
          <p:nvPr/>
        </p:nvSpPr>
        <p:spPr>
          <a:xfrm>
            <a:off x="4163482" y="2643890"/>
            <a:ext cx="2115238" cy="1325563"/>
          </a:xfrm>
          <a:prstGeom prst="rightArrow">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800" dirty="0">
                <a:solidFill>
                  <a:schemeClr val="bg1"/>
                </a:solidFill>
              </a:rPr>
              <a:t>Extraction</a:t>
            </a:r>
          </a:p>
        </p:txBody>
      </p:sp>
      <p:pic>
        <p:nvPicPr>
          <p:cNvPr id="6" name="Picture 4">
            <a:extLst>
              <a:ext uri="{FF2B5EF4-FFF2-40B4-BE49-F238E27FC236}">
                <a16:creationId xmlns:a16="http://schemas.microsoft.com/office/drawing/2014/main" id="{A7E649F9-769F-0D41-680E-497717BE3F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510" r="83436" b="39915"/>
          <a:stretch/>
        </p:blipFill>
        <p:spPr bwMode="auto">
          <a:xfrm>
            <a:off x="2922520" y="2605266"/>
            <a:ext cx="691013" cy="6801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513D1203-F22B-7E92-FE43-8E18632DD7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510" r="83436" b="39915"/>
          <a:stretch/>
        </p:blipFill>
        <p:spPr bwMode="auto">
          <a:xfrm>
            <a:off x="2960992" y="3355812"/>
            <a:ext cx="652541" cy="6422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B1721BBF-B294-555A-81B3-0DF1733A2E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510" r="83436" b="39915"/>
          <a:stretch/>
        </p:blipFill>
        <p:spPr bwMode="auto">
          <a:xfrm>
            <a:off x="2922519" y="4104091"/>
            <a:ext cx="691013" cy="68011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imalayan Persian Cat | Fun Animals Wiki, Videos, Pictures, Stories">
            <a:extLst>
              <a:ext uri="{FF2B5EF4-FFF2-40B4-BE49-F238E27FC236}">
                <a16:creationId xmlns:a16="http://schemas.microsoft.com/office/drawing/2014/main" id="{2344FC54-A338-F54B-0DE1-236EEA1A69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0844" y="3566894"/>
            <a:ext cx="486833" cy="3651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6B1CE975-3F6E-5914-E024-E7661C6CD7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6878356" y="3003679"/>
            <a:ext cx="571838" cy="48703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342C6988-1DBF-1414-7EA9-7584BF5A12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280" t="13886" r="41933" b="66536"/>
          <a:stretch/>
        </p:blipFill>
        <p:spPr bwMode="auto">
          <a:xfrm>
            <a:off x="7702517" y="2009738"/>
            <a:ext cx="457081" cy="29745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E8B90520-3DE1-B564-6210-C2CFF14EED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7310193" y="3871242"/>
            <a:ext cx="571838" cy="48703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imalayan Persian Cat | Fun Animals Wiki, Videos, Pictures, Stories">
            <a:extLst>
              <a:ext uri="{FF2B5EF4-FFF2-40B4-BE49-F238E27FC236}">
                <a16:creationId xmlns:a16="http://schemas.microsoft.com/office/drawing/2014/main" id="{836689C5-5C56-730D-87F9-1E38782321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3360" y="2484537"/>
            <a:ext cx="486833" cy="3651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81826AFC-EE6B-9A8A-AD21-D2035375D5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7066776" y="1812887"/>
            <a:ext cx="571838" cy="48703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C91A7A67-5D97-3EA6-CDB8-3C2F3CEF2FB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280" t="13886" r="41933" b="66536"/>
          <a:stretch/>
        </p:blipFill>
        <p:spPr bwMode="auto">
          <a:xfrm>
            <a:off x="7931058" y="2400799"/>
            <a:ext cx="457081" cy="2974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imalayan Persian Cat | Fun Animals Wiki, Videos, Pictures, Stories">
            <a:extLst>
              <a:ext uri="{FF2B5EF4-FFF2-40B4-BE49-F238E27FC236}">
                <a16:creationId xmlns:a16="http://schemas.microsoft.com/office/drawing/2014/main" id="{EF286BCB-E178-17B1-6A6A-1C34A79049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1049" y="1690688"/>
            <a:ext cx="486833" cy="3651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5B901615-56FC-8E20-C2B8-BE1E9E229C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8549839" y="2241813"/>
            <a:ext cx="571838" cy="48703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A55368F9-F9BC-3C5B-DFC2-60A03CCC8E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280" t="13886" r="41933" b="66536"/>
          <a:stretch/>
        </p:blipFill>
        <p:spPr bwMode="auto">
          <a:xfrm>
            <a:off x="7799444" y="3048430"/>
            <a:ext cx="457081" cy="29745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imalayan Persian Cat | Fun Animals Wiki, Videos, Pictures, Stories">
            <a:extLst>
              <a:ext uri="{FF2B5EF4-FFF2-40B4-BE49-F238E27FC236}">
                <a16:creationId xmlns:a16="http://schemas.microsoft.com/office/drawing/2014/main" id="{A1C32469-2661-6D82-B999-20418D1E93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7615" y="4459681"/>
            <a:ext cx="486833" cy="3651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B364B304-B1CC-6246-4B2C-BCF66DCD0B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8766610" y="3134600"/>
            <a:ext cx="571838" cy="48703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7CA9C310-7068-77FA-A7D2-055D8907B8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6392446" y="3915837"/>
            <a:ext cx="674330" cy="57433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imalayan Persian Cat | Fun Animals Wiki, Videos, Pictures, Stories">
            <a:extLst>
              <a:ext uri="{FF2B5EF4-FFF2-40B4-BE49-F238E27FC236}">
                <a16:creationId xmlns:a16="http://schemas.microsoft.com/office/drawing/2014/main" id="{341F53F8-BFF5-6730-35B6-1BD91C9DF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9421" y="4758105"/>
            <a:ext cx="574089" cy="43056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98EC2329-A857-6054-6778-C7569EEC66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8664118" y="4791740"/>
            <a:ext cx="674330" cy="574330"/>
          </a:xfrm>
          <a:prstGeom prst="rect">
            <a:avLst/>
          </a:prstGeom>
          <a:noFill/>
          <a:extLst>
            <a:ext uri="{909E8E84-426E-40DD-AFC4-6F175D3DCCD1}">
              <a14:hiddenFill xmlns:a14="http://schemas.microsoft.com/office/drawing/2010/main">
                <a:solidFill>
                  <a:srgbClr val="FFFFFF"/>
                </a:solidFill>
              </a14:hiddenFill>
            </a:ext>
          </a:extLst>
        </p:spPr>
      </p:pic>
      <p:sp>
        <p:nvSpPr>
          <p:cNvPr id="24" name="Titre 23">
            <a:extLst>
              <a:ext uri="{FF2B5EF4-FFF2-40B4-BE49-F238E27FC236}">
                <a16:creationId xmlns:a16="http://schemas.microsoft.com/office/drawing/2014/main" id="{D9EDD986-90D3-1207-2421-1685CD84B1C2}"/>
              </a:ext>
            </a:extLst>
          </p:cNvPr>
          <p:cNvSpPr>
            <a:spLocks noGrp="1"/>
          </p:cNvSpPr>
          <p:nvPr>
            <p:ph type="title"/>
          </p:nvPr>
        </p:nvSpPr>
        <p:spPr/>
        <p:txBody>
          <a:bodyPr/>
          <a:lstStyle/>
          <a:p>
            <a:endParaRPr lang="fr-FR"/>
          </a:p>
        </p:txBody>
      </p:sp>
      <p:sp>
        <p:nvSpPr>
          <p:cNvPr id="26" name="ZoneTexte 25">
            <a:extLst>
              <a:ext uri="{FF2B5EF4-FFF2-40B4-BE49-F238E27FC236}">
                <a16:creationId xmlns:a16="http://schemas.microsoft.com/office/drawing/2014/main" id="{44CD67F6-0456-9613-C2F7-2311EC54DFA8}"/>
              </a:ext>
            </a:extLst>
          </p:cNvPr>
          <p:cNvSpPr txBox="1"/>
          <p:nvPr/>
        </p:nvSpPr>
        <p:spPr>
          <a:xfrm>
            <a:off x="2391738" y="5350967"/>
            <a:ext cx="2272289" cy="523220"/>
          </a:xfrm>
          <a:prstGeom prst="rect">
            <a:avLst/>
          </a:prstGeom>
          <a:noFill/>
        </p:spPr>
        <p:txBody>
          <a:bodyPr wrap="square">
            <a:spAutoFit/>
          </a:bodyPr>
          <a:lstStyle/>
          <a:p>
            <a:r>
              <a:rPr lang="en-US" sz="2800" b="1" dirty="0">
                <a:solidFill>
                  <a:schemeClr val="bg2">
                    <a:lumMod val="25000"/>
                  </a:schemeClr>
                </a:solidFill>
              </a:rPr>
              <a:t>10 000 pdfs</a:t>
            </a:r>
            <a:endParaRPr lang="fr-FR" sz="2800" b="1" dirty="0"/>
          </a:p>
        </p:txBody>
      </p:sp>
      <p:sp>
        <p:nvSpPr>
          <p:cNvPr id="27" name="ZoneTexte 26">
            <a:extLst>
              <a:ext uri="{FF2B5EF4-FFF2-40B4-BE49-F238E27FC236}">
                <a16:creationId xmlns:a16="http://schemas.microsoft.com/office/drawing/2014/main" id="{8D814FBA-EDB2-431E-1783-81609EDC471B}"/>
              </a:ext>
            </a:extLst>
          </p:cNvPr>
          <p:cNvSpPr txBox="1"/>
          <p:nvPr/>
        </p:nvSpPr>
        <p:spPr>
          <a:xfrm>
            <a:off x="6515011" y="5393986"/>
            <a:ext cx="4641494" cy="523220"/>
          </a:xfrm>
          <a:prstGeom prst="rect">
            <a:avLst/>
          </a:prstGeom>
          <a:noFill/>
        </p:spPr>
        <p:txBody>
          <a:bodyPr wrap="square">
            <a:spAutoFit/>
          </a:bodyPr>
          <a:lstStyle/>
          <a:p>
            <a:r>
              <a:rPr lang="en-US" sz="2800" b="1" dirty="0">
                <a:solidFill>
                  <a:schemeClr val="bg2">
                    <a:lumMod val="25000"/>
                  </a:schemeClr>
                </a:solidFill>
              </a:rPr>
              <a:t>&gt; 20 000 images</a:t>
            </a:r>
            <a:endParaRPr lang="fr-FR" sz="2800" b="1" dirty="0"/>
          </a:p>
        </p:txBody>
      </p:sp>
    </p:spTree>
    <p:extLst>
      <p:ext uri="{BB962C8B-B14F-4D97-AF65-F5344CB8AC3E}">
        <p14:creationId xmlns:p14="http://schemas.microsoft.com/office/powerpoint/2010/main" val="7218855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D14E64-4CF9-C118-6DD8-3AFE928A314A}"/>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3E6062C-7FCD-E533-12D3-BB174717D6C8}"/>
              </a:ext>
            </a:extLst>
          </p:cNvPr>
          <p:cNvSpPr>
            <a:spLocks noGrp="1"/>
          </p:cNvSpPr>
          <p:nvPr>
            <p:ph idx="1"/>
          </p:nvPr>
        </p:nvSpPr>
        <p:spPr/>
        <p:txBody>
          <a:bodyPr/>
          <a:lstStyle/>
          <a:p>
            <a:endParaRPr lang="fr-FR"/>
          </a:p>
        </p:txBody>
      </p:sp>
      <p:pic>
        <p:nvPicPr>
          <p:cNvPr id="3076" name="Picture 4">
            <a:extLst>
              <a:ext uri="{FF2B5EF4-FFF2-40B4-BE49-F238E27FC236}">
                <a16:creationId xmlns:a16="http://schemas.microsoft.com/office/drawing/2014/main" id="{08FEB230-3341-CB46-5783-406643CB1C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510" r="83436" b="39915"/>
          <a:stretch/>
        </p:blipFill>
        <p:spPr bwMode="auto">
          <a:xfrm>
            <a:off x="2915738" y="1855854"/>
            <a:ext cx="691013" cy="68011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418871A-CD2F-ACA7-2151-AD6F5BFF045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
        <p:nvSpPr>
          <p:cNvPr id="5" name="Flèche : droite 4">
            <a:extLst>
              <a:ext uri="{FF2B5EF4-FFF2-40B4-BE49-F238E27FC236}">
                <a16:creationId xmlns:a16="http://schemas.microsoft.com/office/drawing/2014/main" id="{0227CC20-8A44-E85A-9643-A8741D0D9E45}"/>
              </a:ext>
            </a:extLst>
          </p:cNvPr>
          <p:cNvSpPr/>
          <p:nvPr/>
        </p:nvSpPr>
        <p:spPr>
          <a:xfrm>
            <a:off x="4163482" y="2643890"/>
            <a:ext cx="2115238" cy="1325563"/>
          </a:xfrm>
          <a:prstGeom prst="rightArrow">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800" dirty="0">
                <a:solidFill>
                  <a:schemeClr val="bg1"/>
                </a:solidFill>
              </a:rPr>
              <a:t>Extraction</a:t>
            </a:r>
          </a:p>
        </p:txBody>
      </p:sp>
      <p:pic>
        <p:nvPicPr>
          <p:cNvPr id="6" name="Picture 4">
            <a:extLst>
              <a:ext uri="{FF2B5EF4-FFF2-40B4-BE49-F238E27FC236}">
                <a16:creationId xmlns:a16="http://schemas.microsoft.com/office/drawing/2014/main" id="{8238875C-0C9E-C30D-6DC5-CF9B3454478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510" r="83436" b="39915"/>
          <a:stretch/>
        </p:blipFill>
        <p:spPr bwMode="auto">
          <a:xfrm>
            <a:off x="2922520" y="2605266"/>
            <a:ext cx="691013" cy="6801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48127735-DA90-834C-90C9-F30157FC28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510" r="83436" b="39915"/>
          <a:stretch/>
        </p:blipFill>
        <p:spPr bwMode="auto">
          <a:xfrm>
            <a:off x="2960992" y="3355812"/>
            <a:ext cx="652541" cy="6422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7281E98D-FC43-4002-CE99-502BF0A0422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510" r="83436" b="39915"/>
          <a:stretch/>
        </p:blipFill>
        <p:spPr bwMode="auto">
          <a:xfrm>
            <a:off x="2922519" y="4104091"/>
            <a:ext cx="691013" cy="68011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imalayan Persian Cat | Fun Animals Wiki, Videos, Pictures, Stories">
            <a:extLst>
              <a:ext uri="{FF2B5EF4-FFF2-40B4-BE49-F238E27FC236}">
                <a16:creationId xmlns:a16="http://schemas.microsoft.com/office/drawing/2014/main" id="{D9AF1D3A-FF2A-C395-3CBA-EB694A4CDA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0844" y="3566894"/>
            <a:ext cx="486833" cy="3651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D9225275-A8AF-D06A-04B3-30AA45948B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6878356" y="3003679"/>
            <a:ext cx="571838" cy="48703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09125F5E-4471-DAA7-79A6-69241A6308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280" t="13886" r="41933" b="66536"/>
          <a:stretch/>
        </p:blipFill>
        <p:spPr bwMode="auto">
          <a:xfrm>
            <a:off x="7702517" y="2009738"/>
            <a:ext cx="457081" cy="29745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5969029B-43B5-3FC2-0F52-2EA215CBFC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7287317" y="4003130"/>
            <a:ext cx="571838" cy="48703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imalayan Persian Cat | Fun Animals Wiki, Videos, Pictures, Stories">
            <a:extLst>
              <a:ext uri="{FF2B5EF4-FFF2-40B4-BE49-F238E27FC236}">
                <a16:creationId xmlns:a16="http://schemas.microsoft.com/office/drawing/2014/main" id="{10FD66BF-354B-03FA-6C88-1C622A0363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3360" y="2484537"/>
            <a:ext cx="486833" cy="3651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F435E26A-42C2-EB99-CABB-41E910194B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7066776" y="1812887"/>
            <a:ext cx="571838" cy="48703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7CE21BA8-6B04-2DA7-3536-28E5EEAC93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280" t="13886" r="41933" b="66536"/>
          <a:stretch/>
        </p:blipFill>
        <p:spPr bwMode="auto">
          <a:xfrm>
            <a:off x="7931058" y="2400799"/>
            <a:ext cx="457081" cy="2974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imalayan Persian Cat | Fun Animals Wiki, Videos, Pictures, Stories">
            <a:extLst>
              <a:ext uri="{FF2B5EF4-FFF2-40B4-BE49-F238E27FC236}">
                <a16:creationId xmlns:a16="http://schemas.microsoft.com/office/drawing/2014/main" id="{C89AB32F-8332-C626-EC91-AD7D08B207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1049" y="1690688"/>
            <a:ext cx="486833" cy="3651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4A90877F-139A-D3F3-591B-0D383E2A48D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8549839" y="2241813"/>
            <a:ext cx="571838" cy="48703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78898252-F71F-D518-12AA-7F1E156B3F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280" t="13886" r="41933" b="66536"/>
          <a:stretch/>
        </p:blipFill>
        <p:spPr bwMode="auto">
          <a:xfrm>
            <a:off x="7799444" y="3048430"/>
            <a:ext cx="457081" cy="29745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imalayan Persian Cat | Fun Animals Wiki, Videos, Pictures, Stories">
            <a:extLst>
              <a:ext uri="{FF2B5EF4-FFF2-40B4-BE49-F238E27FC236}">
                <a16:creationId xmlns:a16="http://schemas.microsoft.com/office/drawing/2014/main" id="{E42E6D02-D883-7248-882B-144F1A5136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7615" y="4459681"/>
            <a:ext cx="486833" cy="3651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E4A49439-024E-EC07-A126-AF588D37A3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8766610" y="3134600"/>
            <a:ext cx="571838" cy="48703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A53DB82A-F325-7712-135F-8998814BA5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6385935" y="4217410"/>
            <a:ext cx="674330" cy="57433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imalayan Persian Cat | Fun Animals Wiki, Videos, Pictures, Stories">
            <a:extLst>
              <a:ext uri="{FF2B5EF4-FFF2-40B4-BE49-F238E27FC236}">
                <a16:creationId xmlns:a16="http://schemas.microsoft.com/office/drawing/2014/main" id="{65721FB3-33F6-8398-76B0-8D8396B5FF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9421" y="4758105"/>
            <a:ext cx="574089" cy="43056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E6FB421C-B0B2-9C5E-0153-0974575379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17" t="60667" r="40844" b="11617"/>
          <a:stretch/>
        </p:blipFill>
        <p:spPr bwMode="auto">
          <a:xfrm>
            <a:off x="8932316" y="4473574"/>
            <a:ext cx="674330" cy="574330"/>
          </a:xfrm>
          <a:prstGeom prst="rect">
            <a:avLst/>
          </a:prstGeom>
          <a:noFill/>
          <a:extLst>
            <a:ext uri="{909E8E84-426E-40DD-AFC4-6F175D3DCCD1}">
              <a14:hiddenFill xmlns:a14="http://schemas.microsoft.com/office/drawing/2010/main">
                <a:solidFill>
                  <a:srgbClr val="FFFFFF"/>
                </a:solidFill>
              </a14:hiddenFill>
            </a:ext>
          </a:extLst>
        </p:spPr>
      </p:pic>
      <p:sp>
        <p:nvSpPr>
          <p:cNvPr id="24" name="Titre 23">
            <a:extLst>
              <a:ext uri="{FF2B5EF4-FFF2-40B4-BE49-F238E27FC236}">
                <a16:creationId xmlns:a16="http://schemas.microsoft.com/office/drawing/2014/main" id="{14FE2FC3-3058-C3A4-1340-37679A03BC53}"/>
              </a:ext>
            </a:extLst>
          </p:cNvPr>
          <p:cNvSpPr>
            <a:spLocks noGrp="1"/>
          </p:cNvSpPr>
          <p:nvPr>
            <p:ph type="title"/>
          </p:nvPr>
        </p:nvSpPr>
        <p:spPr/>
        <p:txBody>
          <a:bodyPr/>
          <a:lstStyle/>
          <a:p>
            <a:endParaRPr lang="fr-FR"/>
          </a:p>
        </p:txBody>
      </p:sp>
      <p:sp>
        <p:nvSpPr>
          <p:cNvPr id="26" name="ZoneTexte 25">
            <a:extLst>
              <a:ext uri="{FF2B5EF4-FFF2-40B4-BE49-F238E27FC236}">
                <a16:creationId xmlns:a16="http://schemas.microsoft.com/office/drawing/2014/main" id="{9DEB1669-CCFD-4821-13EB-A7000397E830}"/>
              </a:ext>
            </a:extLst>
          </p:cNvPr>
          <p:cNvSpPr txBox="1"/>
          <p:nvPr/>
        </p:nvSpPr>
        <p:spPr>
          <a:xfrm>
            <a:off x="2391738" y="5350967"/>
            <a:ext cx="2272289" cy="523220"/>
          </a:xfrm>
          <a:prstGeom prst="rect">
            <a:avLst/>
          </a:prstGeom>
          <a:noFill/>
        </p:spPr>
        <p:txBody>
          <a:bodyPr wrap="square">
            <a:spAutoFit/>
          </a:bodyPr>
          <a:lstStyle/>
          <a:p>
            <a:r>
              <a:rPr lang="en-US" sz="2800" b="1" dirty="0">
                <a:solidFill>
                  <a:schemeClr val="bg2">
                    <a:lumMod val="25000"/>
                  </a:schemeClr>
                </a:solidFill>
              </a:rPr>
              <a:t>10 000 pdfs</a:t>
            </a:r>
            <a:endParaRPr lang="fr-FR" sz="2800" b="1" dirty="0"/>
          </a:p>
        </p:txBody>
      </p:sp>
      <p:sp>
        <p:nvSpPr>
          <p:cNvPr id="27" name="ZoneTexte 26">
            <a:extLst>
              <a:ext uri="{FF2B5EF4-FFF2-40B4-BE49-F238E27FC236}">
                <a16:creationId xmlns:a16="http://schemas.microsoft.com/office/drawing/2014/main" id="{9F3D36F2-1177-F0A8-8F64-FE6F5E339DE9}"/>
              </a:ext>
            </a:extLst>
          </p:cNvPr>
          <p:cNvSpPr txBox="1"/>
          <p:nvPr/>
        </p:nvSpPr>
        <p:spPr>
          <a:xfrm>
            <a:off x="6515011" y="5393986"/>
            <a:ext cx="4641494" cy="523220"/>
          </a:xfrm>
          <a:prstGeom prst="rect">
            <a:avLst/>
          </a:prstGeom>
          <a:noFill/>
        </p:spPr>
        <p:txBody>
          <a:bodyPr wrap="square">
            <a:spAutoFit/>
          </a:bodyPr>
          <a:lstStyle/>
          <a:p>
            <a:r>
              <a:rPr lang="en-US" sz="2800" b="1" dirty="0">
                <a:solidFill>
                  <a:schemeClr val="bg2">
                    <a:lumMod val="25000"/>
                  </a:schemeClr>
                </a:solidFill>
              </a:rPr>
              <a:t>&gt; 20 000 images</a:t>
            </a:r>
            <a:endParaRPr lang="fr-FR" sz="2800" b="1" dirty="0"/>
          </a:p>
        </p:txBody>
      </p:sp>
      <p:sp>
        <p:nvSpPr>
          <p:cNvPr id="2" name="Rectangle 1">
            <a:extLst>
              <a:ext uri="{FF2B5EF4-FFF2-40B4-BE49-F238E27FC236}">
                <a16:creationId xmlns:a16="http://schemas.microsoft.com/office/drawing/2014/main" id="{C3C28B4B-63DC-B8A2-F762-0BC790918528}"/>
              </a:ext>
            </a:extLst>
          </p:cNvPr>
          <p:cNvSpPr/>
          <p:nvPr/>
        </p:nvSpPr>
        <p:spPr>
          <a:xfrm>
            <a:off x="2146823" y="3908112"/>
            <a:ext cx="8736376" cy="1346072"/>
          </a:xfrm>
          <a:prstGeom prst="rect">
            <a:avLst/>
          </a:prstGeom>
          <a:noFill/>
          <a:ln w="50800">
            <a:solidFill>
              <a:srgbClr val="7030A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9324321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D82D33B-73EE-8772-6927-389AF76017E9}"/>
              </a:ext>
            </a:extLst>
          </p:cNvPr>
          <p:cNvSpPr/>
          <p:nvPr/>
        </p:nvSpPr>
        <p:spPr>
          <a:xfrm>
            <a:off x="132202" y="1079653"/>
            <a:ext cx="8736376" cy="4955387"/>
          </a:xfrm>
          <a:prstGeom prst="rect">
            <a:avLst/>
          </a:prstGeom>
          <a:noFill/>
          <a:ln w="50800">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a:extLst>
              <a:ext uri="{FF2B5EF4-FFF2-40B4-BE49-F238E27FC236}">
                <a16:creationId xmlns:a16="http://schemas.microsoft.com/office/drawing/2014/main" id="{9279F932-5979-3364-CBBE-062AF366C864}"/>
              </a:ext>
            </a:extLst>
          </p:cNvPr>
          <p:cNvSpPr>
            <a:spLocks noGrp="1"/>
          </p:cNvSpPr>
          <p:nvPr>
            <p:ph idx="1"/>
          </p:nvPr>
        </p:nvSpPr>
        <p:spPr>
          <a:xfrm>
            <a:off x="0" y="6086894"/>
            <a:ext cx="12192000" cy="771105"/>
          </a:xfrm>
        </p:spPr>
        <p:txBody>
          <a:bodyPr/>
          <a:lstStyle/>
          <a:p>
            <a:endParaRPr lang="fr-FR" dirty="0"/>
          </a:p>
        </p:txBody>
      </p:sp>
      <p:sp>
        <p:nvSpPr>
          <p:cNvPr id="6" name="Rectangle 5">
            <a:extLst>
              <a:ext uri="{FF2B5EF4-FFF2-40B4-BE49-F238E27FC236}">
                <a16:creationId xmlns:a16="http://schemas.microsoft.com/office/drawing/2014/main" id="{B2A824FA-86FC-6558-0E45-33C5C4BE762B}"/>
              </a:ext>
            </a:extLst>
          </p:cNvPr>
          <p:cNvSpPr/>
          <p:nvPr/>
        </p:nvSpPr>
        <p:spPr>
          <a:xfrm>
            <a:off x="294259" y="1690688"/>
            <a:ext cx="5060398" cy="419176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Train a model</a:t>
            </a:r>
          </a:p>
        </p:txBody>
      </p:sp>
      <p:sp>
        <p:nvSpPr>
          <p:cNvPr id="7" name="Rectangle 6">
            <a:extLst>
              <a:ext uri="{FF2B5EF4-FFF2-40B4-BE49-F238E27FC236}">
                <a16:creationId xmlns:a16="http://schemas.microsoft.com/office/drawing/2014/main" id="{6898024D-012D-4ED9-7A00-36BBD812D2CC}"/>
              </a:ext>
            </a:extLst>
          </p:cNvPr>
          <p:cNvSpPr/>
          <p:nvPr/>
        </p:nvSpPr>
        <p:spPr>
          <a:xfrm>
            <a:off x="416383" y="2894647"/>
            <a:ext cx="2312437" cy="2624804"/>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13 000</a:t>
            </a:r>
          </a:p>
          <a:p>
            <a:pPr algn="ctr"/>
            <a:r>
              <a:rPr lang="en-US" sz="3800" dirty="0"/>
              <a:t>images</a:t>
            </a:r>
            <a:br>
              <a:rPr lang="en-US" sz="3800" dirty="0"/>
            </a:br>
            <a:r>
              <a:rPr lang="en-US" sz="3800" dirty="0"/>
              <a:t>train</a:t>
            </a:r>
          </a:p>
        </p:txBody>
      </p:sp>
      <p:sp>
        <p:nvSpPr>
          <p:cNvPr id="8" name="Rectangle 7">
            <a:extLst>
              <a:ext uri="{FF2B5EF4-FFF2-40B4-BE49-F238E27FC236}">
                <a16:creationId xmlns:a16="http://schemas.microsoft.com/office/drawing/2014/main" id="{52F39E17-5151-48D0-593A-0AA0E27B8F14}"/>
              </a:ext>
            </a:extLst>
          </p:cNvPr>
          <p:cNvSpPr/>
          <p:nvPr/>
        </p:nvSpPr>
        <p:spPr>
          <a:xfrm>
            <a:off x="2850943" y="2894647"/>
            <a:ext cx="2312437" cy="262480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 4 000 </a:t>
            </a:r>
            <a:r>
              <a:rPr lang="en-US" sz="3800" dirty="0"/>
              <a:t>images</a:t>
            </a:r>
            <a:br>
              <a:rPr lang="en-US" sz="3800" dirty="0"/>
            </a:br>
            <a:r>
              <a:rPr lang="en-US" sz="3800" dirty="0"/>
              <a:t>validation</a:t>
            </a:r>
          </a:p>
        </p:txBody>
      </p:sp>
      <p:sp>
        <p:nvSpPr>
          <p:cNvPr id="9" name="Rectangle 8">
            <a:extLst>
              <a:ext uri="{FF2B5EF4-FFF2-40B4-BE49-F238E27FC236}">
                <a16:creationId xmlns:a16="http://schemas.microsoft.com/office/drawing/2014/main" id="{E4E9C20D-4D23-1DE1-6FDA-4F8BB1D5E7C2}"/>
              </a:ext>
            </a:extLst>
          </p:cNvPr>
          <p:cNvSpPr/>
          <p:nvPr/>
        </p:nvSpPr>
        <p:spPr>
          <a:xfrm>
            <a:off x="5831595" y="2917888"/>
            <a:ext cx="2911558" cy="260156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3 000</a:t>
            </a:r>
            <a:br>
              <a:rPr lang="en-US" sz="4800" dirty="0"/>
            </a:br>
            <a:r>
              <a:rPr lang="en-US" sz="4000" dirty="0"/>
              <a:t>images</a:t>
            </a:r>
          </a:p>
          <a:p>
            <a:pPr algn="ctr"/>
            <a:r>
              <a:rPr lang="en-US" sz="4000" dirty="0"/>
              <a:t>test</a:t>
            </a:r>
          </a:p>
        </p:txBody>
      </p:sp>
      <p:pic>
        <p:nvPicPr>
          <p:cNvPr id="10" name="Espace réservé du contenu 5">
            <a:extLst>
              <a:ext uri="{FF2B5EF4-FFF2-40B4-BE49-F238E27FC236}">
                <a16:creationId xmlns:a16="http://schemas.microsoft.com/office/drawing/2014/main" id="{944C3935-30B0-C25F-C7B1-A737703D5C70}"/>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4666223" y="1896628"/>
            <a:ext cx="523428" cy="426043"/>
          </a:xfrm>
          <a:prstGeom prst="rect">
            <a:avLst/>
          </a:prstGeom>
          <a:effectLst>
            <a:outerShdw algn="ctr" rotWithShape="0">
              <a:srgbClr val="000000"/>
            </a:outerShdw>
          </a:effectLst>
        </p:spPr>
      </p:pic>
      <p:sp>
        <p:nvSpPr>
          <p:cNvPr id="11" name="Rectangle 10">
            <a:extLst>
              <a:ext uri="{FF2B5EF4-FFF2-40B4-BE49-F238E27FC236}">
                <a16:creationId xmlns:a16="http://schemas.microsoft.com/office/drawing/2014/main" id="{01482D1D-6FB7-1DEF-FF9D-86E355748984}"/>
              </a:ext>
            </a:extLst>
          </p:cNvPr>
          <p:cNvSpPr/>
          <p:nvPr/>
        </p:nvSpPr>
        <p:spPr>
          <a:xfrm>
            <a:off x="9087888" y="2894646"/>
            <a:ext cx="2911558" cy="2624804"/>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1 000</a:t>
            </a:r>
            <a:br>
              <a:rPr lang="en-US" sz="4800" dirty="0"/>
            </a:br>
            <a:r>
              <a:rPr lang="en-US" sz="4000" dirty="0"/>
              <a:t>PDFs</a:t>
            </a:r>
            <a:br>
              <a:rPr lang="en-US" sz="4000" dirty="0"/>
            </a:br>
            <a:r>
              <a:rPr lang="en-US" sz="4000" dirty="0"/>
              <a:t> integration</a:t>
            </a:r>
            <a:endParaRPr lang="en-US" sz="4800" dirty="0"/>
          </a:p>
        </p:txBody>
      </p:sp>
      <p:sp>
        <p:nvSpPr>
          <p:cNvPr id="12" name="Titre 1">
            <a:extLst>
              <a:ext uri="{FF2B5EF4-FFF2-40B4-BE49-F238E27FC236}">
                <a16:creationId xmlns:a16="http://schemas.microsoft.com/office/drawing/2014/main" id="{74F260BF-06CD-2BF5-03BB-BAD54A701C47}"/>
              </a:ext>
            </a:extLst>
          </p:cNvPr>
          <p:cNvSpPr txBox="1">
            <a:spLocks/>
          </p:cNvSpPr>
          <p:nvPr/>
        </p:nvSpPr>
        <p:spPr>
          <a:xfrm>
            <a:off x="838200" y="56055"/>
            <a:ext cx="10515600" cy="9250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2">
                    <a:lumMod val="25000"/>
                  </a:schemeClr>
                </a:solidFill>
              </a:rPr>
              <a:t>Dataset of 10 000 pdfs</a:t>
            </a:r>
          </a:p>
        </p:txBody>
      </p:sp>
      <p:sp>
        <p:nvSpPr>
          <p:cNvPr id="2" name="Rectangle 1">
            <a:extLst>
              <a:ext uri="{FF2B5EF4-FFF2-40B4-BE49-F238E27FC236}">
                <a16:creationId xmlns:a16="http://schemas.microsoft.com/office/drawing/2014/main" id="{3171A1E1-F7BF-A99D-3E98-03860505445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
        <p:nvSpPr>
          <p:cNvPr id="5" name="ZoneTexte 4">
            <a:extLst>
              <a:ext uri="{FF2B5EF4-FFF2-40B4-BE49-F238E27FC236}">
                <a16:creationId xmlns:a16="http://schemas.microsoft.com/office/drawing/2014/main" id="{F5D21F51-C787-BF71-31AB-1D097E1924FE}"/>
              </a:ext>
            </a:extLst>
          </p:cNvPr>
          <p:cNvSpPr txBox="1"/>
          <p:nvPr/>
        </p:nvSpPr>
        <p:spPr>
          <a:xfrm>
            <a:off x="3324177" y="1115613"/>
            <a:ext cx="2507418" cy="523220"/>
          </a:xfrm>
          <a:prstGeom prst="rect">
            <a:avLst/>
          </a:prstGeom>
          <a:noFill/>
        </p:spPr>
        <p:txBody>
          <a:bodyPr wrap="none" rtlCol="0">
            <a:spAutoFit/>
          </a:bodyPr>
          <a:lstStyle/>
          <a:p>
            <a:r>
              <a:rPr lang="fr-FR" sz="2800" dirty="0">
                <a:solidFill>
                  <a:schemeClr val="accent1"/>
                </a:solidFill>
              </a:rPr>
              <a:t>20 000 images</a:t>
            </a:r>
          </a:p>
        </p:txBody>
      </p:sp>
    </p:spTree>
    <p:extLst>
      <p:ext uri="{BB962C8B-B14F-4D97-AF65-F5344CB8AC3E}">
        <p14:creationId xmlns:p14="http://schemas.microsoft.com/office/powerpoint/2010/main" val="3886121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1A7F95F-DF49-4049-8E56-6BE364BD01F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llipse 5">
            <a:extLst>
              <a:ext uri="{FF2B5EF4-FFF2-40B4-BE49-F238E27FC236}">
                <a16:creationId xmlns:a16="http://schemas.microsoft.com/office/drawing/2014/main" id="{E2917D9B-21CE-4372-B96E-35EF0DDDE4DB}"/>
              </a:ext>
            </a:extLst>
          </p:cNvPr>
          <p:cNvSpPr/>
          <p:nvPr/>
        </p:nvSpPr>
        <p:spPr>
          <a:xfrm>
            <a:off x="504825" y="-1476608"/>
            <a:ext cx="11182350" cy="10315808"/>
          </a:xfrm>
          <a:prstGeom prst="ellipse">
            <a:avLst/>
          </a:prstGeom>
          <a:solidFill>
            <a:srgbClr val="7030A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 name="Ellipse 4">
            <a:extLst>
              <a:ext uri="{FF2B5EF4-FFF2-40B4-BE49-F238E27FC236}">
                <a16:creationId xmlns:a16="http://schemas.microsoft.com/office/drawing/2014/main" id="{0E8E363D-2206-4FDB-AA2A-2D73D82FCC61}"/>
              </a:ext>
            </a:extLst>
          </p:cNvPr>
          <p:cNvSpPr/>
          <p:nvPr/>
        </p:nvSpPr>
        <p:spPr>
          <a:xfrm>
            <a:off x="4073701" y="647237"/>
            <a:ext cx="7284489" cy="6592225"/>
          </a:xfrm>
          <a:prstGeom prst="ellipse">
            <a:avLst/>
          </a:prstGeom>
          <a:solidFill>
            <a:schemeClr val="accent2">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4" name="Ellipse 3">
            <a:extLst>
              <a:ext uri="{FF2B5EF4-FFF2-40B4-BE49-F238E27FC236}">
                <a16:creationId xmlns:a16="http://schemas.microsoft.com/office/drawing/2014/main" id="{5119DFC2-30A9-4D5C-90CA-DAA6CD556EFC}"/>
              </a:ext>
            </a:extLst>
          </p:cNvPr>
          <p:cNvSpPr/>
          <p:nvPr/>
        </p:nvSpPr>
        <p:spPr>
          <a:xfrm>
            <a:off x="5264366" y="2467212"/>
            <a:ext cx="4415211" cy="4137166"/>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 name="ZoneTexte 1">
            <a:extLst>
              <a:ext uri="{FF2B5EF4-FFF2-40B4-BE49-F238E27FC236}">
                <a16:creationId xmlns:a16="http://schemas.microsoft.com/office/drawing/2014/main" id="{0FA68BD3-2291-42EF-995D-918B725BBC99}"/>
              </a:ext>
            </a:extLst>
          </p:cNvPr>
          <p:cNvSpPr txBox="1"/>
          <p:nvPr/>
        </p:nvSpPr>
        <p:spPr>
          <a:xfrm>
            <a:off x="5879545" y="1649079"/>
            <a:ext cx="3672800" cy="646331"/>
          </a:xfrm>
          <a:prstGeom prst="rect">
            <a:avLst/>
          </a:prstGeom>
          <a:noFill/>
        </p:spPr>
        <p:txBody>
          <a:bodyPr wrap="none" rtlCol="0">
            <a:spAutoFit/>
          </a:bodyPr>
          <a:lstStyle/>
          <a:p>
            <a:r>
              <a:rPr lang="en-US" sz="3600" dirty="0">
                <a:solidFill>
                  <a:schemeClr val="bg2"/>
                </a:solidFill>
              </a:rPr>
              <a:t>Machine Learning</a:t>
            </a:r>
          </a:p>
        </p:txBody>
      </p:sp>
      <p:sp>
        <p:nvSpPr>
          <p:cNvPr id="9" name="ZoneTexte 8">
            <a:extLst>
              <a:ext uri="{FF2B5EF4-FFF2-40B4-BE49-F238E27FC236}">
                <a16:creationId xmlns:a16="http://schemas.microsoft.com/office/drawing/2014/main" id="{250360B7-0FA3-41E1-B706-4FC6EC080FEB}"/>
              </a:ext>
            </a:extLst>
          </p:cNvPr>
          <p:cNvSpPr txBox="1"/>
          <p:nvPr/>
        </p:nvSpPr>
        <p:spPr>
          <a:xfrm>
            <a:off x="2206745" y="430787"/>
            <a:ext cx="4109330" cy="646331"/>
          </a:xfrm>
          <a:prstGeom prst="rect">
            <a:avLst/>
          </a:prstGeom>
          <a:noFill/>
        </p:spPr>
        <p:txBody>
          <a:bodyPr wrap="none" rtlCol="0">
            <a:spAutoFit/>
          </a:bodyPr>
          <a:lstStyle/>
          <a:p>
            <a:r>
              <a:rPr lang="en-US" sz="3600">
                <a:solidFill>
                  <a:schemeClr val="bg2"/>
                </a:solidFill>
              </a:rPr>
              <a:t>Artificial Intelligence</a:t>
            </a:r>
          </a:p>
        </p:txBody>
      </p:sp>
      <p:sp>
        <p:nvSpPr>
          <p:cNvPr id="7" name="ZoneTexte 6">
            <a:extLst>
              <a:ext uri="{FF2B5EF4-FFF2-40B4-BE49-F238E27FC236}">
                <a16:creationId xmlns:a16="http://schemas.microsoft.com/office/drawing/2014/main" id="{79865440-1278-4B51-9104-9EE3CDDFEF41}"/>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0" name="Rectangle 9">
            <a:extLst>
              <a:ext uri="{FF2B5EF4-FFF2-40B4-BE49-F238E27FC236}">
                <a16:creationId xmlns:a16="http://schemas.microsoft.com/office/drawing/2014/main" id="{B0811E33-36AF-4705-94F1-D3087A7F4CCF}"/>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
        <p:nvSpPr>
          <p:cNvPr id="3" name="Ellipse 2">
            <a:extLst>
              <a:ext uri="{FF2B5EF4-FFF2-40B4-BE49-F238E27FC236}">
                <a16:creationId xmlns:a16="http://schemas.microsoft.com/office/drawing/2014/main" id="{D3940FB0-E16A-E9EB-6162-F98CA569BB20}"/>
              </a:ext>
            </a:extLst>
          </p:cNvPr>
          <p:cNvSpPr/>
          <p:nvPr/>
        </p:nvSpPr>
        <p:spPr>
          <a:xfrm>
            <a:off x="7078507" y="3979379"/>
            <a:ext cx="2117745" cy="193150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Supervised</a:t>
            </a:r>
          </a:p>
        </p:txBody>
      </p:sp>
      <p:sp>
        <p:nvSpPr>
          <p:cNvPr id="11" name="ZoneTexte 10">
            <a:extLst>
              <a:ext uri="{FF2B5EF4-FFF2-40B4-BE49-F238E27FC236}">
                <a16:creationId xmlns:a16="http://schemas.microsoft.com/office/drawing/2014/main" id="{DC490FBE-ED7B-0355-17EE-132B2EFE0002}"/>
              </a:ext>
            </a:extLst>
          </p:cNvPr>
          <p:cNvSpPr txBox="1"/>
          <p:nvPr/>
        </p:nvSpPr>
        <p:spPr>
          <a:xfrm>
            <a:off x="5931574" y="3249398"/>
            <a:ext cx="3020379" cy="646331"/>
          </a:xfrm>
          <a:prstGeom prst="rect">
            <a:avLst/>
          </a:prstGeom>
          <a:noFill/>
        </p:spPr>
        <p:txBody>
          <a:bodyPr wrap="none" rtlCol="0">
            <a:spAutoFit/>
          </a:bodyPr>
          <a:lstStyle/>
          <a:p>
            <a:r>
              <a:rPr lang="en-US" sz="3600" dirty="0">
                <a:solidFill>
                  <a:schemeClr val="bg2"/>
                </a:solidFill>
              </a:rPr>
              <a:t>Deep Learning</a:t>
            </a:r>
          </a:p>
        </p:txBody>
      </p:sp>
    </p:spTree>
    <p:extLst>
      <p:ext uri="{BB962C8B-B14F-4D97-AF65-F5344CB8AC3E}">
        <p14:creationId xmlns:p14="http://schemas.microsoft.com/office/powerpoint/2010/main" val="239572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4022B-0004-B68D-1C63-FBEBE5910D9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1319D3B-1C06-1B21-F8A8-D3F8C258CDEA}"/>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21550960-34F3-33A3-7138-0EE1AB68595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36B7B6C3-8818-52F5-2654-46B23B35F3E9}"/>
              </a:ext>
            </a:extLst>
          </p:cNvPr>
          <p:cNvSpPr txBox="1"/>
          <p:nvPr/>
        </p:nvSpPr>
        <p:spPr>
          <a:xfrm rot="21267858">
            <a:off x="1102400" y="2801941"/>
            <a:ext cx="10230722" cy="923330"/>
          </a:xfrm>
          <a:prstGeom prst="rect">
            <a:avLst/>
          </a:prstGeom>
          <a:solidFill>
            <a:schemeClr val="accent1">
              <a:lumMod val="75000"/>
            </a:schemeClr>
          </a:solidFill>
        </p:spPr>
        <p:txBody>
          <a:bodyPr wrap="square">
            <a:spAutoFit/>
          </a:bodyPr>
          <a:lstStyle/>
          <a:p>
            <a:pPr algn="ctr"/>
            <a:r>
              <a:rPr lang="fr-FR" sz="5400" dirty="0">
                <a:solidFill>
                  <a:schemeClr val="bg1"/>
                </a:solidFill>
              </a:rPr>
              <a:t>Data Distribution</a:t>
            </a:r>
            <a:endParaRPr lang="fr-FR" sz="1050" dirty="0">
              <a:solidFill>
                <a:schemeClr val="bg1"/>
              </a:solidFill>
            </a:endParaRPr>
          </a:p>
        </p:txBody>
      </p:sp>
      <p:sp>
        <p:nvSpPr>
          <p:cNvPr id="6" name="Rectangle 5">
            <a:extLst>
              <a:ext uri="{FF2B5EF4-FFF2-40B4-BE49-F238E27FC236}">
                <a16:creationId xmlns:a16="http://schemas.microsoft.com/office/drawing/2014/main" id="{750C9B36-410B-D01D-2624-064BE2A5AEF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13352502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F66C83-7A0B-8BF3-8765-B4C653161F4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E351CEA-5BDA-BFE2-47F3-13A36B62F82E}"/>
              </a:ext>
            </a:extLst>
          </p:cNvPr>
          <p:cNvSpPr>
            <a:spLocks noGrp="1"/>
          </p:cNvSpPr>
          <p:nvPr>
            <p:ph idx="1"/>
          </p:nvPr>
        </p:nvSpPr>
        <p:spPr/>
        <p:txBody>
          <a:bodyPr/>
          <a:lstStyle/>
          <a:p>
            <a:endParaRPr lang="fr-FR"/>
          </a:p>
        </p:txBody>
      </p:sp>
      <p:sp>
        <p:nvSpPr>
          <p:cNvPr id="4" name="ZoneTexte 3">
            <a:extLst>
              <a:ext uri="{FF2B5EF4-FFF2-40B4-BE49-F238E27FC236}">
                <a16:creationId xmlns:a16="http://schemas.microsoft.com/office/drawing/2014/main" id="{9230D415-5AEC-788D-8000-603BD5F7679A}"/>
              </a:ext>
            </a:extLst>
          </p:cNvPr>
          <p:cNvSpPr txBox="1"/>
          <p:nvPr/>
        </p:nvSpPr>
        <p:spPr>
          <a:xfrm>
            <a:off x="1986708" y="2705725"/>
            <a:ext cx="8218583" cy="1446550"/>
          </a:xfrm>
          <a:prstGeom prst="rect">
            <a:avLst/>
          </a:prstGeom>
          <a:solidFill>
            <a:schemeClr val="bg2">
              <a:lumMod val="25000"/>
            </a:schemeClr>
          </a:solidFill>
        </p:spPr>
        <p:txBody>
          <a:bodyPr wrap="square">
            <a:spAutoFit/>
          </a:bodyPr>
          <a:lstStyle/>
          <a:p>
            <a:pPr algn="ctr"/>
            <a:r>
              <a:rPr lang="fr-FR" sz="8800" dirty="0">
                <a:solidFill>
                  <a:schemeClr val="bg1"/>
                </a:solidFill>
              </a:rPr>
              <a:t>Un chat</a:t>
            </a:r>
            <a:endParaRPr lang="fr-FR" dirty="0">
              <a:solidFill>
                <a:schemeClr val="bg1"/>
              </a:solidFill>
            </a:endParaRPr>
          </a:p>
        </p:txBody>
      </p:sp>
      <p:sp>
        <p:nvSpPr>
          <p:cNvPr id="5" name="ZoneTexte 4">
            <a:extLst>
              <a:ext uri="{FF2B5EF4-FFF2-40B4-BE49-F238E27FC236}">
                <a16:creationId xmlns:a16="http://schemas.microsoft.com/office/drawing/2014/main" id="{E2E86736-7E67-5EED-2941-C1164B5C461F}"/>
              </a:ext>
            </a:extLst>
          </p:cNvPr>
          <p:cNvSpPr txBox="1"/>
          <p:nvPr/>
        </p:nvSpPr>
        <p:spPr>
          <a:xfrm rot="21267858">
            <a:off x="29150" y="361295"/>
            <a:ext cx="6597661" cy="923330"/>
          </a:xfrm>
          <a:prstGeom prst="rect">
            <a:avLst/>
          </a:prstGeom>
          <a:solidFill>
            <a:schemeClr val="accent1">
              <a:lumMod val="75000"/>
            </a:schemeClr>
          </a:solidFill>
        </p:spPr>
        <p:txBody>
          <a:bodyPr wrap="square">
            <a:spAutoFit/>
          </a:bodyPr>
          <a:lstStyle/>
          <a:p>
            <a:pPr algn="ctr"/>
            <a:r>
              <a:rPr lang="fr-FR" sz="5400" dirty="0">
                <a:solidFill>
                  <a:schemeClr val="bg1"/>
                </a:solidFill>
              </a:rPr>
              <a:t>Data Distribution</a:t>
            </a:r>
            <a:endParaRPr lang="fr-FR" sz="1050" dirty="0">
              <a:solidFill>
                <a:schemeClr val="bg1"/>
              </a:solidFill>
            </a:endParaRPr>
          </a:p>
        </p:txBody>
      </p:sp>
      <p:sp>
        <p:nvSpPr>
          <p:cNvPr id="6" name="Rectangle 5">
            <a:extLst>
              <a:ext uri="{FF2B5EF4-FFF2-40B4-BE49-F238E27FC236}">
                <a16:creationId xmlns:a16="http://schemas.microsoft.com/office/drawing/2014/main" id="{4FEFCE4B-AB85-1236-4803-F0D870A80E1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19414850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FF9916-BFA5-2214-E590-43656FD9BC57}"/>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3485F1FF-8B59-3468-7A12-F84345BDD57B}"/>
              </a:ext>
            </a:extLst>
          </p:cNvPr>
          <p:cNvSpPr>
            <a:spLocks noGrp="1"/>
          </p:cNvSpPr>
          <p:nvPr>
            <p:ph idx="1"/>
          </p:nvPr>
        </p:nvSpPr>
        <p:spPr/>
        <p:txBody>
          <a:bodyPr/>
          <a:lstStyle/>
          <a:p>
            <a:endParaRPr lang="fr-FR" dirty="0"/>
          </a:p>
        </p:txBody>
      </p:sp>
      <p:sp>
        <p:nvSpPr>
          <p:cNvPr id="7" name="ZoneTexte 6">
            <a:extLst>
              <a:ext uri="{FF2B5EF4-FFF2-40B4-BE49-F238E27FC236}">
                <a16:creationId xmlns:a16="http://schemas.microsoft.com/office/drawing/2014/main" id="{07B87627-9A2A-461E-5D48-FD997A255F1B}"/>
              </a:ext>
            </a:extLst>
          </p:cNvPr>
          <p:cNvSpPr txBox="1"/>
          <p:nvPr/>
        </p:nvSpPr>
        <p:spPr>
          <a:xfrm>
            <a:off x="1733320" y="2705725"/>
            <a:ext cx="9019143" cy="1446550"/>
          </a:xfrm>
          <a:prstGeom prst="rect">
            <a:avLst/>
          </a:prstGeom>
          <a:solidFill>
            <a:schemeClr val="bg2">
              <a:lumMod val="25000"/>
            </a:schemeClr>
          </a:solidFill>
        </p:spPr>
        <p:txBody>
          <a:bodyPr wrap="square">
            <a:spAutoFit/>
          </a:bodyPr>
          <a:lstStyle/>
          <a:p>
            <a:pPr algn="ctr"/>
            <a:r>
              <a:rPr lang="fr-FR" sz="8800">
                <a:solidFill>
                  <a:schemeClr val="bg1"/>
                </a:solidFill>
              </a:rPr>
              <a:t>Un </a:t>
            </a:r>
            <a:r>
              <a:rPr lang="fr-FR" sz="8800" dirty="0">
                <a:solidFill>
                  <a:schemeClr val="bg1"/>
                </a:solidFill>
              </a:rPr>
              <a:t>o</a:t>
            </a:r>
            <a:r>
              <a:rPr lang="fr-FR" sz="8800">
                <a:solidFill>
                  <a:schemeClr val="bg1"/>
                </a:solidFill>
              </a:rPr>
              <a:t>rnithorynque</a:t>
            </a:r>
            <a:endParaRPr lang="fr-FR" dirty="0">
              <a:solidFill>
                <a:schemeClr val="bg1"/>
              </a:solidFill>
            </a:endParaRPr>
          </a:p>
        </p:txBody>
      </p:sp>
      <p:sp>
        <p:nvSpPr>
          <p:cNvPr id="8" name="ZoneTexte 7">
            <a:extLst>
              <a:ext uri="{FF2B5EF4-FFF2-40B4-BE49-F238E27FC236}">
                <a16:creationId xmlns:a16="http://schemas.microsoft.com/office/drawing/2014/main" id="{AB964645-F665-6594-A7F4-A8FE8D5EA1C4}"/>
              </a:ext>
            </a:extLst>
          </p:cNvPr>
          <p:cNvSpPr txBox="1"/>
          <p:nvPr/>
        </p:nvSpPr>
        <p:spPr>
          <a:xfrm rot="21267858">
            <a:off x="29150" y="361295"/>
            <a:ext cx="6597661" cy="923330"/>
          </a:xfrm>
          <a:prstGeom prst="rect">
            <a:avLst/>
          </a:prstGeom>
          <a:solidFill>
            <a:schemeClr val="accent1">
              <a:lumMod val="75000"/>
            </a:schemeClr>
          </a:solidFill>
        </p:spPr>
        <p:txBody>
          <a:bodyPr wrap="square">
            <a:spAutoFit/>
          </a:bodyPr>
          <a:lstStyle/>
          <a:p>
            <a:pPr algn="ctr"/>
            <a:r>
              <a:rPr lang="fr-FR" sz="5400" dirty="0">
                <a:solidFill>
                  <a:schemeClr val="bg1"/>
                </a:solidFill>
              </a:rPr>
              <a:t>Data Distribution</a:t>
            </a:r>
            <a:endParaRPr lang="fr-FR" sz="1050" dirty="0">
              <a:solidFill>
                <a:schemeClr val="bg1"/>
              </a:solidFill>
            </a:endParaRPr>
          </a:p>
        </p:txBody>
      </p:sp>
      <p:sp>
        <p:nvSpPr>
          <p:cNvPr id="4" name="Rectangle 3">
            <a:extLst>
              <a:ext uri="{FF2B5EF4-FFF2-40B4-BE49-F238E27FC236}">
                <a16:creationId xmlns:a16="http://schemas.microsoft.com/office/drawing/2014/main" id="{7345A5C3-1F01-E4BB-6B48-C7F02CCC072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34879816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160FAE-7E0A-0900-3CE1-3BFBFA42410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FC5DB20-711C-EF8A-52A0-F0ABD86A4AF0}"/>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5EAAE677-7E14-2907-67E9-2ECDB122BDC9}"/>
              </a:ext>
            </a:extLst>
          </p:cNvPr>
          <p:cNvPicPr>
            <a:picLocks noChangeAspect="1"/>
          </p:cNvPicPr>
          <p:nvPr/>
        </p:nvPicPr>
        <p:blipFill>
          <a:blip r:embed="rId2"/>
          <a:stretch>
            <a:fillRect/>
          </a:stretch>
        </p:blipFill>
        <p:spPr>
          <a:xfrm>
            <a:off x="1311925" y="1605612"/>
            <a:ext cx="4544458" cy="4544458"/>
          </a:xfrm>
          <a:prstGeom prst="rect">
            <a:avLst/>
          </a:prstGeom>
        </p:spPr>
      </p:pic>
      <p:pic>
        <p:nvPicPr>
          <p:cNvPr id="7" name="Image 6">
            <a:extLst>
              <a:ext uri="{FF2B5EF4-FFF2-40B4-BE49-F238E27FC236}">
                <a16:creationId xmlns:a16="http://schemas.microsoft.com/office/drawing/2014/main" id="{A9415D01-7767-77E9-34FC-56CB20893F35}"/>
              </a:ext>
            </a:extLst>
          </p:cNvPr>
          <p:cNvPicPr>
            <a:picLocks noChangeAspect="1"/>
          </p:cNvPicPr>
          <p:nvPr/>
        </p:nvPicPr>
        <p:blipFill>
          <a:blip r:embed="rId3"/>
          <a:stretch>
            <a:fillRect/>
          </a:stretch>
        </p:blipFill>
        <p:spPr>
          <a:xfrm>
            <a:off x="6516994" y="1602758"/>
            <a:ext cx="4594234" cy="4594234"/>
          </a:xfrm>
          <a:prstGeom prst="rect">
            <a:avLst/>
          </a:prstGeom>
        </p:spPr>
      </p:pic>
      <p:sp>
        <p:nvSpPr>
          <p:cNvPr id="8" name="ZoneTexte 7">
            <a:extLst>
              <a:ext uri="{FF2B5EF4-FFF2-40B4-BE49-F238E27FC236}">
                <a16:creationId xmlns:a16="http://schemas.microsoft.com/office/drawing/2014/main" id="{F74E87E5-514B-1826-17D5-B59B2928DA4D}"/>
              </a:ext>
            </a:extLst>
          </p:cNvPr>
          <p:cNvSpPr txBox="1"/>
          <p:nvPr/>
        </p:nvSpPr>
        <p:spPr>
          <a:xfrm rot="21267858">
            <a:off x="29150" y="361295"/>
            <a:ext cx="6597661" cy="923330"/>
          </a:xfrm>
          <a:prstGeom prst="rect">
            <a:avLst/>
          </a:prstGeom>
          <a:solidFill>
            <a:schemeClr val="accent1">
              <a:lumMod val="75000"/>
            </a:schemeClr>
          </a:solidFill>
        </p:spPr>
        <p:txBody>
          <a:bodyPr wrap="square">
            <a:spAutoFit/>
          </a:bodyPr>
          <a:lstStyle/>
          <a:p>
            <a:pPr algn="ctr"/>
            <a:r>
              <a:rPr lang="fr-FR" sz="5400" dirty="0">
                <a:solidFill>
                  <a:schemeClr val="bg1"/>
                </a:solidFill>
              </a:rPr>
              <a:t>Data Distribution</a:t>
            </a:r>
            <a:endParaRPr lang="fr-FR" sz="1050" dirty="0">
              <a:solidFill>
                <a:schemeClr val="bg1"/>
              </a:solidFill>
            </a:endParaRPr>
          </a:p>
        </p:txBody>
      </p:sp>
      <p:sp>
        <p:nvSpPr>
          <p:cNvPr id="4" name="Rectangle 3">
            <a:extLst>
              <a:ext uri="{FF2B5EF4-FFF2-40B4-BE49-F238E27FC236}">
                <a16:creationId xmlns:a16="http://schemas.microsoft.com/office/drawing/2014/main" id="{47F4631D-3F4C-925E-6C19-9912E2BE2B11}"/>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29513721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A4BEC6-78F0-4D40-8C4F-1567F3F016F8}"/>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E6C35AC-FCAD-4ADB-8B19-43DD08792B2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
        <p:nvSpPr>
          <p:cNvPr id="15" name="Rectangle 14">
            <a:extLst>
              <a:ext uri="{FF2B5EF4-FFF2-40B4-BE49-F238E27FC236}">
                <a16:creationId xmlns:a16="http://schemas.microsoft.com/office/drawing/2014/main" id="{C74C0D7D-8F8E-771B-E840-20A8BF229E2A}"/>
              </a:ext>
            </a:extLst>
          </p:cNvPr>
          <p:cNvSpPr/>
          <p:nvPr/>
        </p:nvSpPr>
        <p:spPr>
          <a:xfrm>
            <a:off x="594911" y="2454007"/>
            <a:ext cx="11204154" cy="19499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E9A4A46-A669-291E-E8D1-EBA62950AD86}"/>
              </a:ext>
            </a:extLst>
          </p:cNvPr>
          <p:cNvSpPr txBox="1"/>
          <p:nvPr/>
        </p:nvSpPr>
        <p:spPr>
          <a:xfrm>
            <a:off x="838200" y="2967334"/>
            <a:ext cx="2974553" cy="923330"/>
          </a:xfrm>
          <a:prstGeom prst="rect">
            <a:avLst/>
          </a:prstGeom>
          <a:solidFill>
            <a:schemeClr val="bg2">
              <a:lumMod val="50000"/>
            </a:schemeClr>
          </a:solidFill>
        </p:spPr>
        <p:txBody>
          <a:bodyPr wrap="square" rtlCol="0">
            <a:spAutoFit/>
          </a:bodyPr>
          <a:lstStyle/>
          <a:p>
            <a:r>
              <a:rPr lang="fr-FR" sz="5400" b="1" dirty="0">
                <a:solidFill>
                  <a:schemeClr val="bg1"/>
                </a:solidFill>
              </a:rPr>
              <a:t>1% Cats</a:t>
            </a:r>
          </a:p>
        </p:txBody>
      </p:sp>
      <p:sp>
        <p:nvSpPr>
          <p:cNvPr id="16" name="ZoneTexte 15">
            <a:extLst>
              <a:ext uri="{FF2B5EF4-FFF2-40B4-BE49-F238E27FC236}">
                <a16:creationId xmlns:a16="http://schemas.microsoft.com/office/drawing/2014/main" id="{0199C6AE-EB3C-C26E-5A85-67B249E09450}"/>
              </a:ext>
            </a:extLst>
          </p:cNvPr>
          <p:cNvSpPr txBox="1"/>
          <p:nvPr/>
        </p:nvSpPr>
        <p:spPr>
          <a:xfrm>
            <a:off x="3910070" y="2967334"/>
            <a:ext cx="3427163" cy="923330"/>
          </a:xfrm>
          <a:prstGeom prst="rect">
            <a:avLst/>
          </a:prstGeom>
          <a:solidFill>
            <a:schemeClr val="accent3">
              <a:lumMod val="25000"/>
            </a:schemeClr>
          </a:solidFill>
        </p:spPr>
        <p:txBody>
          <a:bodyPr wrap="square" rtlCol="0">
            <a:spAutoFit/>
          </a:bodyPr>
          <a:lstStyle/>
          <a:p>
            <a:r>
              <a:rPr lang="fr-FR" sz="5400" b="1" dirty="0">
                <a:solidFill>
                  <a:schemeClr val="bg1"/>
                </a:solidFill>
              </a:rPr>
              <a:t>20% Dogs</a:t>
            </a:r>
          </a:p>
        </p:txBody>
      </p:sp>
      <p:sp>
        <p:nvSpPr>
          <p:cNvPr id="17" name="ZoneTexte 16">
            <a:extLst>
              <a:ext uri="{FF2B5EF4-FFF2-40B4-BE49-F238E27FC236}">
                <a16:creationId xmlns:a16="http://schemas.microsoft.com/office/drawing/2014/main" id="{5C762340-0381-0F4C-7F38-8C0FAE5A6281}"/>
              </a:ext>
            </a:extLst>
          </p:cNvPr>
          <p:cNvSpPr txBox="1"/>
          <p:nvPr/>
        </p:nvSpPr>
        <p:spPr>
          <a:xfrm>
            <a:off x="7434550" y="2967334"/>
            <a:ext cx="4162539" cy="923330"/>
          </a:xfrm>
          <a:prstGeom prst="rect">
            <a:avLst/>
          </a:prstGeom>
          <a:solidFill>
            <a:srgbClr val="7030A0"/>
          </a:solidFill>
        </p:spPr>
        <p:txBody>
          <a:bodyPr wrap="square" rtlCol="0">
            <a:spAutoFit/>
          </a:bodyPr>
          <a:lstStyle/>
          <a:p>
            <a:r>
              <a:rPr lang="fr-FR" sz="5400" b="1" dirty="0">
                <a:solidFill>
                  <a:schemeClr val="bg1"/>
                </a:solidFill>
              </a:rPr>
              <a:t>79% Others</a:t>
            </a:r>
          </a:p>
        </p:txBody>
      </p:sp>
      <p:sp>
        <p:nvSpPr>
          <p:cNvPr id="20" name="Titre 1">
            <a:extLst>
              <a:ext uri="{FF2B5EF4-FFF2-40B4-BE49-F238E27FC236}">
                <a16:creationId xmlns:a16="http://schemas.microsoft.com/office/drawing/2014/main" id="{5EBB9B46-E3FC-B0E1-21CA-CBF247AD2F2A}"/>
              </a:ext>
            </a:extLst>
          </p:cNvPr>
          <p:cNvSpPr txBox="1">
            <a:spLocks/>
          </p:cNvSpPr>
          <p:nvPr/>
        </p:nvSpPr>
        <p:spPr>
          <a:xfrm>
            <a:off x="939188" y="11284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2">
                    <a:lumMod val="25000"/>
                  </a:schemeClr>
                </a:solidFill>
              </a:rPr>
              <a:t>Dataset of 10 000 pdfs</a:t>
            </a:r>
          </a:p>
        </p:txBody>
      </p:sp>
      <p:sp>
        <p:nvSpPr>
          <p:cNvPr id="2" name="ZoneTexte 1">
            <a:extLst>
              <a:ext uri="{FF2B5EF4-FFF2-40B4-BE49-F238E27FC236}">
                <a16:creationId xmlns:a16="http://schemas.microsoft.com/office/drawing/2014/main" id="{D754FAE3-29B9-24B4-DD75-DE31147D15A9}"/>
              </a:ext>
            </a:extLst>
          </p:cNvPr>
          <p:cNvSpPr txBox="1"/>
          <p:nvPr/>
        </p:nvSpPr>
        <p:spPr>
          <a:xfrm rot="21267858">
            <a:off x="29150" y="361295"/>
            <a:ext cx="6597661" cy="923330"/>
          </a:xfrm>
          <a:prstGeom prst="rect">
            <a:avLst/>
          </a:prstGeom>
          <a:solidFill>
            <a:schemeClr val="accent1">
              <a:lumMod val="75000"/>
            </a:schemeClr>
          </a:solidFill>
        </p:spPr>
        <p:txBody>
          <a:bodyPr wrap="square">
            <a:spAutoFit/>
          </a:bodyPr>
          <a:lstStyle/>
          <a:p>
            <a:pPr algn="ctr"/>
            <a:r>
              <a:rPr lang="fr-FR" sz="5400" dirty="0">
                <a:solidFill>
                  <a:schemeClr val="bg1"/>
                </a:solidFill>
              </a:rPr>
              <a:t>Data Distribution</a:t>
            </a:r>
            <a:endParaRPr lang="fr-FR" sz="1050" dirty="0">
              <a:solidFill>
                <a:schemeClr val="bg1"/>
              </a:solidFill>
            </a:endParaRPr>
          </a:p>
        </p:txBody>
      </p:sp>
    </p:spTree>
    <p:extLst>
      <p:ext uri="{BB962C8B-B14F-4D97-AF65-F5344CB8AC3E}">
        <p14:creationId xmlns:p14="http://schemas.microsoft.com/office/powerpoint/2010/main" val="37698765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4">
            <a:extLst>
              <a:ext uri="{FF2B5EF4-FFF2-40B4-BE49-F238E27FC236}">
                <a16:creationId xmlns:a16="http://schemas.microsoft.com/office/drawing/2014/main" id="{FDC4CB48-A0F7-458F-BA84-5D2E48138B65}"/>
              </a:ext>
            </a:extLst>
          </p:cNvPr>
          <p:cNvGraphicFramePr>
            <a:graphicFrameLocks noGrp="1"/>
          </p:cNvGraphicFramePr>
          <p:nvPr>
            <p:ph idx="1"/>
          </p:nvPr>
        </p:nvGraphicFramePr>
        <p:xfrm>
          <a:off x="1247145" y="410618"/>
          <a:ext cx="10283217" cy="6331694"/>
        </p:xfrm>
        <a:graphic>
          <a:graphicData uri="http://schemas.openxmlformats.org/drawingml/2006/table">
            <a:tbl>
              <a:tblPr firstRow="1" bandRow="1">
                <a:tableStyleId>{2D5ABB26-0587-4C30-8999-92F81FD0307C}</a:tableStyleId>
              </a:tblPr>
              <a:tblGrid>
                <a:gridCol w="2382609">
                  <a:extLst>
                    <a:ext uri="{9D8B030D-6E8A-4147-A177-3AD203B41FA5}">
                      <a16:colId xmlns:a16="http://schemas.microsoft.com/office/drawing/2014/main" val="1440320806"/>
                    </a:ext>
                  </a:extLst>
                </a:gridCol>
                <a:gridCol w="7900608">
                  <a:extLst>
                    <a:ext uri="{9D8B030D-6E8A-4147-A177-3AD203B41FA5}">
                      <a16:colId xmlns:a16="http://schemas.microsoft.com/office/drawing/2014/main" val="1689722939"/>
                    </a:ext>
                  </a:extLst>
                </a:gridCol>
              </a:tblGrid>
              <a:tr h="1123720">
                <a:tc>
                  <a:txBody>
                    <a:bodyPr/>
                    <a:lstStyle/>
                    <a:p>
                      <a:r>
                        <a:rPr lang="fr-FR" sz="3200" b="1" dirty="0">
                          <a:solidFill>
                            <a:schemeClr val="bg2">
                              <a:lumMod val="25000"/>
                            </a:schemeClr>
                          </a:solidFill>
                        </a:rPr>
                        <a:t>train</a:t>
                      </a:r>
                      <a:endParaRPr lang="fr-FR" sz="3200" b="1" dirty="0"/>
                    </a:p>
                  </a:txBody>
                  <a:tcPr>
                    <a:lnB w="12700" cap="flat" cmpd="sng" algn="ctr">
                      <a:solidFill>
                        <a:schemeClr val="tx1"/>
                      </a:solidFill>
                      <a:prstDash val="solid"/>
                      <a:round/>
                      <a:headEnd type="none" w="med" len="med"/>
                      <a:tailEnd type="none" w="med" len="med"/>
                    </a:lnB>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a:solidFill>
                            <a:schemeClr val="bg2">
                              <a:lumMod val="25000"/>
                            </a:schemeClr>
                          </a:solidFill>
                          <a:latin typeface="+mn-lt"/>
                          <a:ea typeface="+mn-ea"/>
                          <a:cs typeface="+mn-cs"/>
                        </a:rPr>
                        <a:t>Cats</a:t>
                      </a:r>
                      <a:r>
                        <a:rPr lang="fr-FR" sz="2800" dirty="0">
                          <a:solidFill>
                            <a:schemeClr val="bg1">
                              <a:lumMod val="65000"/>
                            </a:schemeClr>
                          </a:solidFill>
                        </a:rPr>
                        <a:t>: cat1.png, cat2.png, etc.</a:t>
                      </a: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err="1">
                          <a:solidFill>
                            <a:schemeClr val="bg2">
                              <a:lumMod val="25000"/>
                            </a:schemeClr>
                          </a:solidFill>
                          <a:latin typeface="+mn-lt"/>
                          <a:ea typeface="+mn-ea"/>
                          <a:cs typeface="+mn-cs"/>
                        </a:rPr>
                        <a:t>Dogs</a:t>
                      </a:r>
                      <a:r>
                        <a:rPr lang="fr-FR" sz="2800" dirty="0">
                          <a:solidFill>
                            <a:schemeClr val="bg1">
                              <a:lumMod val="65000"/>
                            </a:schemeClr>
                          </a:solidFill>
                        </a:rPr>
                        <a:t>: dog1.png, dog2.png, etc.</a:t>
                      </a: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err="1">
                          <a:solidFill>
                            <a:schemeClr val="bg2">
                              <a:lumMod val="25000"/>
                            </a:schemeClr>
                          </a:solidFill>
                          <a:latin typeface="+mn-lt"/>
                          <a:ea typeface="+mn-ea"/>
                          <a:cs typeface="+mn-cs"/>
                        </a:rPr>
                        <a:t>Others</a:t>
                      </a:r>
                      <a:r>
                        <a:rPr lang="fr-FR" sz="2800" dirty="0">
                          <a:solidFill>
                            <a:schemeClr val="bg1">
                              <a:lumMod val="65000"/>
                            </a:schemeClr>
                          </a:solidFill>
                        </a:rPr>
                        <a:t>: other1.png, other2.png, etc.</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8132460"/>
                  </a:ext>
                </a:extLst>
              </a:tr>
              <a:tr h="1246007">
                <a:tc>
                  <a:txBody>
                    <a:bodyPr/>
                    <a:lstStyle/>
                    <a:p>
                      <a:r>
                        <a:rPr lang="fr-FR" sz="3200" b="1" dirty="0">
                          <a:solidFill>
                            <a:schemeClr val="bg2">
                              <a:lumMod val="25000"/>
                            </a:schemeClr>
                          </a:solidFill>
                        </a:rPr>
                        <a:t>validation</a:t>
                      </a:r>
                      <a:endParaRPr lang="fr-FR" sz="3200" b="1"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a:solidFill>
                            <a:schemeClr val="bg2">
                              <a:lumMod val="25000"/>
                            </a:schemeClr>
                          </a:solidFill>
                          <a:latin typeface="+mn-lt"/>
                          <a:ea typeface="+mn-ea"/>
                          <a:cs typeface="+mn-cs"/>
                        </a:rPr>
                        <a:t>Cats</a:t>
                      </a:r>
                      <a:r>
                        <a:rPr lang="fr-FR" sz="2800" dirty="0">
                          <a:solidFill>
                            <a:schemeClr val="bg1">
                              <a:lumMod val="65000"/>
                            </a:schemeClr>
                          </a:solidFill>
                        </a:rPr>
                        <a:t>: cat3.png, cat4.png, etc.</a:t>
                      </a: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err="1">
                          <a:solidFill>
                            <a:schemeClr val="bg2">
                              <a:lumMod val="25000"/>
                            </a:schemeClr>
                          </a:solidFill>
                          <a:latin typeface="+mn-lt"/>
                          <a:ea typeface="+mn-ea"/>
                          <a:cs typeface="+mn-cs"/>
                        </a:rPr>
                        <a:t>Dogs</a:t>
                      </a:r>
                      <a:r>
                        <a:rPr lang="fr-FR" sz="2800" dirty="0">
                          <a:solidFill>
                            <a:schemeClr val="bg1">
                              <a:lumMod val="65000"/>
                            </a:schemeClr>
                          </a:solidFill>
                        </a:rPr>
                        <a:t>: dog3.png, dog4.png, etc.</a:t>
                      </a: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err="1">
                          <a:solidFill>
                            <a:schemeClr val="bg2">
                              <a:lumMod val="25000"/>
                            </a:schemeClr>
                          </a:solidFill>
                          <a:latin typeface="+mn-lt"/>
                          <a:ea typeface="+mn-ea"/>
                          <a:cs typeface="+mn-cs"/>
                        </a:rPr>
                        <a:t>Others</a:t>
                      </a:r>
                      <a:r>
                        <a:rPr lang="fr-FR" sz="2800" dirty="0">
                          <a:solidFill>
                            <a:schemeClr val="bg1">
                              <a:lumMod val="65000"/>
                            </a:schemeClr>
                          </a:solidFill>
                        </a:rPr>
                        <a:t>: other3.png, other4.png, etc.</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4188626"/>
                  </a:ext>
                </a:extLst>
              </a:tr>
              <a:tr h="1794247">
                <a:tc>
                  <a:txBody>
                    <a:bodyPr/>
                    <a:lstStyle/>
                    <a:p>
                      <a:r>
                        <a:rPr lang="fr-FR" sz="3200" b="1" dirty="0">
                          <a:solidFill>
                            <a:schemeClr val="bg2">
                              <a:lumMod val="25000"/>
                            </a:schemeClr>
                          </a:solidFill>
                        </a:rPr>
                        <a:t>test</a:t>
                      </a:r>
                      <a:endParaRPr lang="fr-FR" sz="3200" b="1"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a:solidFill>
                            <a:schemeClr val="bg2">
                              <a:lumMod val="25000"/>
                            </a:schemeClr>
                          </a:solidFill>
                          <a:latin typeface="+mn-lt"/>
                          <a:ea typeface="+mn-ea"/>
                          <a:cs typeface="+mn-cs"/>
                        </a:rPr>
                        <a:t>Cats</a:t>
                      </a:r>
                      <a:r>
                        <a:rPr lang="fr-FR" sz="2800" dirty="0">
                          <a:solidFill>
                            <a:schemeClr val="bg1">
                              <a:lumMod val="65000"/>
                            </a:schemeClr>
                          </a:solidFill>
                        </a:rPr>
                        <a:t>: cat5.png, cat6.png, etc.</a:t>
                      </a: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err="1">
                          <a:solidFill>
                            <a:schemeClr val="bg2">
                              <a:lumMod val="25000"/>
                            </a:schemeClr>
                          </a:solidFill>
                          <a:latin typeface="+mn-lt"/>
                          <a:ea typeface="+mn-ea"/>
                          <a:cs typeface="+mn-cs"/>
                        </a:rPr>
                        <a:t>Dogs</a:t>
                      </a:r>
                      <a:r>
                        <a:rPr lang="fr-FR" sz="2800" dirty="0">
                          <a:solidFill>
                            <a:schemeClr val="bg1">
                              <a:lumMod val="65000"/>
                            </a:schemeClr>
                          </a:solidFill>
                        </a:rPr>
                        <a:t>: dog5.png, dog6.png, etc.</a:t>
                      </a: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err="1">
                          <a:solidFill>
                            <a:schemeClr val="bg2">
                              <a:lumMod val="25000"/>
                            </a:schemeClr>
                          </a:solidFill>
                          <a:latin typeface="+mn-lt"/>
                          <a:ea typeface="+mn-ea"/>
                          <a:cs typeface="+mn-cs"/>
                        </a:rPr>
                        <a:t>Others</a:t>
                      </a:r>
                      <a:r>
                        <a:rPr lang="fr-FR" sz="2800" dirty="0">
                          <a:solidFill>
                            <a:schemeClr val="bg1">
                              <a:lumMod val="65000"/>
                            </a:schemeClr>
                          </a:solidFill>
                        </a:rPr>
                        <a:t>: other5.png, other6.png, etc.</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9187125"/>
                  </a:ext>
                </a:extLst>
              </a:tr>
              <a:tr h="1794247">
                <a:tc>
                  <a:txBody>
                    <a:bodyPr/>
                    <a:lstStyle/>
                    <a:p>
                      <a:r>
                        <a:rPr lang="fr-FR" sz="3200" b="1" kern="1200" dirty="0" err="1">
                          <a:solidFill>
                            <a:schemeClr val="bg2">
                              <a:lumMod val="25000"/>
                            </a:schemeClr>
                          </a:solidFill>
                          <a:latin typeface="+mn-lt"/>
                          <a:ea typeface="+mn-ea"/>
                          <a:cs typeface="+mn-cs"/>
                        </a:rPr>
                        <a:t>integration</a:t>
                      </a:r>
                      <a:endParaRPr lang="fr-FR" sz="3200" b="1" kern="1200" dirty="0">
                        <a:solidFill>
                          <a:schemeClr val="bg2">
                            <a:lumMod val="25000"/>
                          </a:schemeClr>
                        </a:solidFill>
                        <a:latin typeface="+mn-lt"/>
                        <a:ea typeface="+mn-ea"/>
                        <a:cs typeface="+mn-cs"/>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dirty="0">
                          <a:solidFill>
                            <a:schemeClr val="bg1">
                              <a:lumMod val="65000"/>
                            </a:schemeClr>
                          </a:solidFill>
                        </a:rPr>
                        <a:t>file1.pdf file2.pdf, etc.</a:t>
                      </a: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a:solidFill>
                            <a:schemeClr val="bg2">
                              <a:lumMod val="25000"/>
                            </a:schemeClr>
                          </a:solidFill>
                          <a:latin typeface="+mn-lt"/>
                          <a:ea typeface="+mn-ea"/>
                          <a:cs typeface="+mn-cs"/>
                        </a:rPr>
                        <a:t>file1</a:t>
                      </a:r>
                      <a:r>
                        <a:rPr lang="fr-FR" sz="2800" dirty="0">
                          <a:solidFill>
                            <a:schemeClr val="bg1">
                              <a:lumMod val="65000"/>
                            </a:schemeClr>
                          </a:solidFill>
                        </a:rPr>
                        <a:t>: image1.png, image2.png, images3.png</a:t>
                      </a: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sz="2800" b="1" i="0" kern="1200" dirty="0">
                          <a:solidFill>
                            <a:schemeClr val="bg2">
                              <a:lumMod val="25000"/>
                            </a:schemeClr>
                          </a:solidFill>
                          <a:latin typeface="+mn-lt"/>
                          <a:ea typeface="+mn-ea"/>
                          <a:cs typeface="+mn-cs"/>
                        </a:rPr>
                        <a:t>file2</a:t>
                      </a:r>
                      <a:r>
                        <a:rPr lang="fr-FR" sz="2400" dirty="0">
                          <a:solidFill>
                            <a:schemeClr val="bg1">
                              <a:lumMod val="65000"/>
                            </a:schemeClr>
                          </a:solidFill>
                        </a:rPr>
                        <a:t>: </a:t>
                      </a:r>
                      <a:r>
                        <a:rPr lang="fr-FR" sz="2800" kern="1200" dirty="0">
                          <a:solidFill>
                            <a:schemeClr val="bg1">
                              <a:lumMod val="65000"/>
                            </a:schemeClr>
                          </a:solidFill>
                          <a:latin typeface="+mn-lt"/>
                          <a:ea typeface="+mn-ea"/>
                          <a:cs typeface="+mn-cs"/>
                        </a:rPr>
                        <a:t>image1.png, image2.png</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219839194"/>
                  </a:ext>
                </a:extLst>
              </a:tr>
            </a:tbl>
          </a:graphicData>
        </a:graphic>
      </p:graphicFrame>
      <p:pic>
        <p:nvPicPr>
          <p:cNvPr id="9" name="Image 8">
            <a:extLst>
              <a:ext uri="{FF2B5EF4-FFF2-40B4-BE49-F238E27FC236}">
                <a16:creationId xmlns:a16="http://schemas.microsoft.com/office/drawing/2014/main" id="{10400FE4-DFD7-482B-84D0-20D0C55143AD}"/>
              </a:ext>
            </a:extLst>
          </p:cNvPr>
          <p:cNvPicPr>
            <a:picLocks noChangeAspect="1"/>
          </p:cNvPicPr>
          <p:nvPr/>
        </p:nvPicPr>
        <p:blipFill>
          <a:blip r:embed="rId3"/>
          <a:stretch>
            <a:fillRect/>
          </a:stretch>
        </p:blipFill>
        <p:spPr>
          <a:xfrm>
            <a:off x="615517" y="343728"/>
            <a:ext cx="631625" cy="719759"/>
          </a:xfrm>
          <a:prstGeom prst="rect">
            <a:avLst/>
          </a:prstGeom>
        </p:spPr>
      </p:pic>
      <p:pic>
        <p:nvPicPr>
          <p:cNvPr id="12" name="Image 11">
            <a:extLst>
              <a:ext uri="{FF2B5EF4-FFF2-40B4-BE49-F238E27FC236}">
                <a16:creationId xmlns:a16="http://schemas.microsoft.com/office/drawing/2014/main" id="{BFCC9427-4EC6-4366-B5D9-F43511273BD7}"/>
              </a:ext>
            </a:extLst>
          </p:cNvPr>
          <p:cNvPicPr>
            <a:picLocks noChangeAspect="1"/>
          </p:cNvPicPr>
          <p:nvPr/>
        </p:nvPicPr>
        <p:blipFill>
          <a:blip r:embed="rId3"/>
          <a:stretch>
            <a:fillRect/>
          </a:stretch>
        </p:blipFill>
        <p:spPr>
          <a:xfrm>
            <a:off x="615516" y="1765174"/>
            <a:ext cx="631625" cy="719759"/>
          </a:xfrm>
          <a:prstGeom prst="rect">
            <a:avLst/>
          </a:prstGeom>
        </p:spPr>
      </p:pic>
      <p:pic>
        <p:nvPicPr>
          <p:cNvPr id="13" name="Image 12">
            <a:extLst>
              <a:ext uri="{FF2B5EF4-FFF2-40B4-BE49-F238E27FC236}">
                <a16:creationId xmlns:a16="http://schemas.microsoft.com/office/drawing/2014/main" id="{F4A49E00-C55E-4FE1-97F6-B0E9037BEF63}"/>
              </a:ext>
            </a:extLst>
          </p:cNvPr>
          <p:cNvPicPr>
            <a:picLocks noChangeAspect="1"/>
          </p:cNvPicPr>
          <p:nvPr/>
        </p:nvPicPr>
        <p:blipFill>
          <a:blip r:embed="rId3"/>
          <a:stretch>
            <a:fillRect/>
          </a:stretch>
        </p:blipFill>
        <p:spPr>
          <a:xfrm>
            <a:off x="615516" y="3108148"/>
            <a:ext cx="631625" cy="719759"/>
          </a:xfrm>
          <a:prstGeom prst="rect">
            <a:avLst/>
          </a:prstGeom>
        </p:spPr>
      </p:pic>
      <p:pic>
        <p:nvPicPr>
          <p:cNvPr id="3" name="Image 2">
            <a:extLst>
              <a:ext uri="{FF2B5EF4-FFF2-40B4-BE49-F238E27FC236}">
                <a16:creationId xmlns:a16="http://schemas.microsoft.com/office/drawing/2014/main" id="{E817ADC6-DDA0-CFDB-8F73-FA4482196772}"/>
              </a:ext>
            </a:extLst>
          </p:cNvPr>
          <p:cNvPicPr>
            <a:picLocks noChangeAspect="1"/>
          </p:cNvPicPr>
          <p:nvPr/>
        </p:nvPicPr>
        <p:blipFill>
          <a:blip r:embed="rId3"/>
          <a:stretch>
            <a:fillRect/>
          </a:stretch>
        </p:blipFill>
        <p:spPr>
          <a:xfrm>
            <a:off x="668244" y="4925230"/>
            <a:ext cx="631625" cy="719759"/>
          </a:xfrm>
          <a:prstGeom prst="rect">
            <a:avLst/>
          </a:prstGeom>
        </p:spPr>
      </p:pic>
      <p:pic>
        <p:nvPicPr>
          <p:cNvPr id="7" name="Image 6">
            <a:extLst>
              <a:ext uri="{FF2B5EF4-FFF2-40B4-BE49-F238E27FC236}">
                <a16:creationId xmlns:a16="http://schemas.microsoft.com/office/drawing/2014/main" id="{54CF8595-CA2C-E6C6-DF2D-8B2061781465}"/>
              </a:ext>
            </a:extLst>
          </p:cNvPr>
          <p:cNvPicPr>
            <a:picLocks noChangeAspect="1"/>
          </p:cNvPicPr>
          <p:nvPr/>
        </p:nvPicPr>
        <p:blipFill>
          <a:blip r:embed="rId3"/>
          <a:stretch>
            <a:fillRect/>
          </a:stretch>
        </p:blipFill>
        <p:spPr>
          <a:xfrm>
            <a:off x="3804630" y="477537"/>
            <a:ext cx="396776" cy="452140"/>
          </a:xfrm>
          <a:prstGeom prst="rect">
            <a:avLst/>
          </a:prstGeom>
        </p:spPr>
      </p:pic>
      <p:pic>
        <p:nvPicPr>
          <p:cNvPr id="8" name="Image 7">
            <a:extLst>
              <a:ext uri="{FF2B5EF4-FFF2-40B4-BE49-F238E27FC236}">
                <a16:creationId xmlns:a16="http://schemas.microsoft.com/office/drawing/2014/main" id="{999C31AB-1968-7DA0-9866-4DB95999045A}"/>
              </a:ext>
            </a:extLst>
          </p:cNvPr>
          <p:cNvPicPr>
            <a:picLocks noChangeAspect="1"/>
          </p:cNvPicPr>
          <p:nvPr/>
        </p:nvPicPr>
        <p:blipFill>
          <a:blip r:embed="rId3"/>
          <a:stretch>
            <a:fillRect/>
          </a:stretch>
        </p:blipFill>
        <p:spPr>
          <a:xfrm>
            <a:off x="3804630" y="837417"/>
            <a:ext cx="396776" cy="452140"/>
          </a:xfrm>
          <a:prstGeom prst="rect">
            <a:avLst/>
          </a:prstGeom>
        </p:spPr>
      </p:pic>
      <p:pic>
        <p:nvPicPr>
          <p:cNvPr id="10" name="Image 9">
            <a:extLst>
              <a:ext uri="{FF2B5EF4-FFF2-40B4-BE49-F238E27FC236}">
                <a16:creationId xmlns:a16="http://schemas.microsoft.com/office/drawing/2014/main" id="{C7D90C80-7902-6676-AD4B-F1842274852D}"/>
              </a:ext>
            </a:extLst>
          </p:cNvPr>
          <p:cNvPicPr>
            <a:picLocks noChangeAspect="1"/>
          </p:cNvPicPr>
          <p:nvPr/>
        </p:nvPicPr>
        <p:blipFill>
          <a:blip r:embed="rId3"/>
          <a:stretch>
            <a:fillRect/>
          </a:stretch>
        </p:blipFill>
        <p:spPr>
          <a:xfrm>
            <a:off x="3804630" y="1289557"/>
            <a:ext cx="396776" cy="452140"/>
          </a:xfrm>
          <a:prstGeom prst="rect">
            <a:avLst/>
          </a:prstGeom>
        </p:spPr>
      </p:pic>
      <p:pic>
        <p:nvPicPr>
          <p:cNvPr id="11" name="Image 10">
            <a:extLst>
              <a:ext uri="{FF2B5EF4-FFF2-40B4-BE49-F238E27FC236}">
                <a16:creationId xmlns:a16="http://schemas.microsoft.com/office/drawing/2014/main" id="{134343AA-3DDA-9E95-9CFA-DDC63695BC89}"/>
              </a:ext>
            </a:extLst>
          </p:cNvPr>
          <p:cNvPicPr>
            <a:picLocks noChangeAspect="1"/>
          </p:cNvPicPr>
          <p:nvPr/>
        </p:nvPicPr>
        <p:blipFill>
          <a:blip r:embed="rId3"/>
          <a:stretch>
            <a:fillRect/>
          </a:stretch>
        </p:blipFill>
        <p:spPr>
          <a:xfrm>
            <a:off x="3811381" y="1843988"/>
            <a:ext cx="396776" cy="452140"/>
          </a:xfrm>
          <a:prstGeom prst="rect">
            <a:avLst/>
          </a:prstGeom>
        </p:spPr>
      </p:pic>
      <p:pic>
        <p:nvPicPr>
          <p:cNvPr id="14" name="Image 13">
            <a:extLst>
              <a:ext uri="{FF2B5EF4-FFF2-40B4-BE49-F238E27FC236}">
                <a16:creationId xmlns:a16="http://schemas.microsoft.com/office/drawing/2014/main" id="{85635E9B-2C24-53D4-7BF4-90A25E904B70}"/>
              </a:ext>
            </a:extLst>
          </p:cNvPr>
          <p:cNvPicPr>
            <a:picLocks noChangeAspect="1"/>
          </p:cNvPicPr>
          <p:nvPr/>
        </p:nvPicPr>
        <p:blipFill>
          <a:blip r:embed="rId3"/>
          <a:stretch>
            <a:fillRect/>
          </a:stretch>
        </p:blipFill>
        <p:spPr>
          <a:xfrm>
            <a:off x="3811381" y="2203868"/>
            <a:ext cx="396776" cy="452140"/>
          </a:xfrm>
          <a:prstGeom prst="rect">
            <a:avLst/>
          </a:prstGeom>
        </p:spPr>
      </p:pic>
      <p:pic>
        <p:nvPicPr>
          <p:cNvPr id="15" name="Image 14">
            <a:extLst>
              <a:ext uri="{FF2B5EF4-FFF2-40B4-BE49-F238E27FC236}">
                <a16:creationId xmlns:a16="http://schemas.microsoft.com/office/drawing/2014/main" id="{0C2AD465-076F-2B47-F3D4-A09F575A67A4}"/>
              </a:ext>
            </a:extLst>
          </p:cNvPr>
          <p:cNvPicPr>
            <a:picLocks noChangeAspect="1"/>
          </p:cNvPicPr>
          <p:nvPr/>
        </p:nvPicPr>
        <p:blipFill>
          <a:blip r:embed="rId3"/>
          <a:stretch>
            <a:fillRect/>
          </a:stretch>
        </p:blipFill>
        <p:spPr>
          <a:xfrm>
            <a:off x="3811381" y="2656008"/>
            <a:ext cx="396776" cy="452140"/>
          </a:xfrm>
          <a:prstGeom prst="rect">
            <a:avLst/>
          </a:prstGeom>
        </p:spPr>
      </p:pic>
      <p:pic>
        <p:nvPicPr>
          <p:cNvPr id="16" name="Image 15">
            <a:extLst>
              <a:ext uri="{FF2B5EF4-FFF2-40B4-BE49-F238E27FC236}">
                <a16:creationId xmlns:a16="http://schemas.microsoft.com/office/drawing/2014/main" id="{6D1997CA-A537-50CB-9DB7-CBEB6967598E}"/>
              </a:ext>
            </a:extLst>
          </p:cNvPr>
          <p:cNvPicPr>
            <a:picLocks noChangeAspect="1"/>
          </p:cNvPicPr>
          <p:nvPr/>
        </p:nvPicPr>
        <p:blipFill>
          <a:blip r:embed="rId3"/>
          <a:stretch>
            <a:fillRect/>
          </a:stretch>
        </p:blipFill>
        <p:spPr>
          <a:xfrm>
            <a:off x="3811381" y="3241958"/>
            <a:ext cx="396776" cy="452140"/>
          </a:xfrm>
          <a:prstGeom prst="rect">
            <a:avLst/>
          </a:prstGeom>
        </p:spPr>
      </p:pic>
      <p:pic>
        <p:nvPicPr>
          <p:cNvPr id="17" name="Image 16">
            <a:extLst>
              <a:ext uri="{FF2B5EF4-FFF2-40B4-BE49-F238E27FC236}">
                <a16:creationId xmlns:a16="http://schemas.microsoft.com/office/drawing/2014/main" id="{7CFCC238-548A-18E9-0A40-40AB2B583219}"/>
              </a:ext>
            </a:extLst>
          </p:cNvPr>
          <p:cNvPicPr>
            <a:picLocks noChangeAspect="1"/>
          </p:cNvPicPr>
          <p:nvPr/>
        </p:nvPicPr>
        <p:blipFill>
          <a:blip r:embed="rId3"/>
          <a:stretch>
            <a:fillRect/>
          </a:stretch>
        </p:blipFill>
        <p:spPr>
          <a:xfrm>
            <a:off x="3811381" y="3601838"/>
            <a:ext cx="396776" cy="452140"/>
          </a:xfrm>
          <a:prstGeom prst="rect">
            <a:avLst/>
          </a:prstGeom>
        </p:spPr>
      </p:pic>
      <p:pic>
        <p:nvPicPr>
          <p:cNvPr id="18" name="Image 17">
            <a:extLst>
              <a:ext uri="{FF2B5EF4-FFF2-40B4-BE49-F238E27FC236}">
                <a16:creationId xmlns:a16="http://schemas.microsoft.com/office/drawing/2014/main" id="{67C3D3B4-C486-73DB-D202-0402181DAE47}"/>
              </a:ext>
            </a:extLst>
          </p:cNvPr>
          <p:cNvPicPr>
            <a:picLocks noChangeAspect="1"/>
          </p:cNvPicPr>
          <p:nvPr/>
        </p:nvPicPr>
        <p:blipFill>
          <a:blip r:embed="rId3"/>
          <a:stretch>
            <a:fillRect/>
          </a:stretch>
        </p:blipFill>
        <p:spPr>
          <a:xfrm>
            <a:off x="3811381" y="4053978"/>
            <a:ext cx="396776" cy="452140"/>
          </a:xfrm>
          <a:prstGeom prst="rect">
            <a:avLst/>
          </a:prstGeom>
        </p:spPr>
      </p:pic>
      <p:sp>
        <p:nvSpPr>
          <p:cNvPr id="2" name="Rectangle 1">
            <a:extLst>
              <a:ext uri="{FF2B5EF4-FFF2-40B4-BE49-F238E27FC236}">
                <a16:creationId xmlns:a16="http://schemas.microsoft.com/office/drawing/2014/main" id="{7923819C-75F5-4712-A8DF-68981E4A35B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pic>
        <p:nvPicPr>
          <p:cNvPr id="5" name="Image 4">
            <a:extLst>
              <a:ext uri="{FF2B5EF4-FFF2-40B4-BE49-F238E27FC236}">
                <a16:creationId xmlns:a16="http://schemas.microsoft.com/office/drawing/2014/main" id="{AC5D665A-791F-A2B6-50B6-8ED66C7992D4}"/>
              </a:ext>
            </a:extLst>
          </p:cNvPr>
          <p:cNvPicPr>
            <a:picLocks noChangeAspect="1"/>
          </p:cNvPicPr>
          <p:nvPr/>
        </p:nvPicPr>
        <p:blipFill>
          <a:blip r:embed="rId3"/>
          <a:stretch>
            <a:fillRect/>
          </a:stretch>
        </p:blipFill>
        <p:spPr>
          <a:xfrm>
            <a:off x="3811381" y="5418919"/>
            <a:ext cx="396776" cy="452140"/>
          </a:xfrm>
          <a:prstGeom prst="rect">
            <a:avLst/>
          </a:prstGeom>
        </p:spPr>
      </p:pic>
      <p:pic>
        <p:nvPicPr>
          <p:cNvPr id="6" name="Image 5">
            <a:extLst>
              <a:ext uri="{FF2B5EF4-FFF2-40B4-BE49-F238E27FC236}">
                <a16:creationId xmlns:a16="http://schemas.microsoft.com/office/drawing/2014/main" id="{42009810-23F8-79BE-8B0E-67C04443CD57}"/>
              </a:ext>
            </a:extLst>
          </p:cNvPr>
          <p:cNvPicPr>
            <a:picLocks noChangeAspect="1"/>
          </p:cNvPicPr>
          <p:nvPr/>
        </p:nvPicPr>
        <p:blipFill>
          <a:blip r:embed="rId3"/>
          <a:stretch>
            <a:fillRect/>
          </a:stretch>
        </p:blipFill>
        <p:spPr>
          <a:xfrm>
            <a:off x="3815276" y="5839962"/>
            <a:ext cx="396776" cy="452140"/>
          </a:xfrm>
          <a:prstGeom prst="rect">
            <a:avLst/>
          </a:prstGeom>
        </p:spPr>
      </p:pic>
      <p:sp>
        <p:nvSpPr>
          <p:cNvPr id="19" name="Rectangle 18">
            <a:extLst>
              <a:ext uri="{FF2B5EF4-FFF2-40B4-BE49-F238E27FC236}">
                <a16:creationId xmlns:a16="http://schemas.microsoft.com/office/drawing/2014/main" id="{2D4EAC6F-D698-47F5-6A6D-32659C35F078}"/>
              </a:ext>
            </a:extLst>
          </p:cNvPr>
          <p:cNvSpPr/>
          <p:nvPr/>
        </p:nvSpPr>
        <p:spPr>
          <a:xfrm>
            <a:off x="352121" y="102097"/>
            <a:ext cx="11592952" cy="4574075"/>
          </a:xfrm>
          <a:prstGeom prst="rect">
            <a:avLst/>
          </a:prstGeom>
          <a:noFill/>
          <a:ln w="50800">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a:extLst>
              <a:ext uri="{FF2B5EF4-FFF2-40B4-BE49-F238E27FC236}">
                <a16:creationId xmlns:a16="http://schemas.microsoft.com/office/drawing/2014/main" id="{EE9F20F2-FF48-D735-E079-ECAC54414015}"/>
              </a:ext>
            </a:extLst>
          </p:cNvPr>
          <p:cNvSpPr/>
          <p:nvPr/>
        </p:nvSpPr>
        <p:spPr>
          <a:xfrm>
            <a:off x="352121" y="4753266"/>
            <a:ext cx="11592952" cy="1679310"/>
          </a:xfrm>
          <a:prstGeom prst="rect">
            <a:avLst/>
          </a:prstGeom>
          <a:noFill/>
          <a:ln w="50800">
            <a:solidFill>
              <a:srgbClr val="7030A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4274336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91B6EF-A65D-C8CA-AD0B-5CB8977E797D}"/>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D6AE133-2BB1-8E60-AA31-F82C427E0F4A}"/>
              </a:ext>
            </a:extLst>
          </p:cNvPr>
          <p:cNvSpPr>
            <a:spLocks noGrp="1"/>
          </p:cNvSpPr>
          <p:nvPr>
            <p:ph idx="1"/>
          </p:nvPr>
        </p:nvSpPr>
        <p:spPr/>
        <p:txBody>
          <a:bodyPr/>
          <a:lstStyle/>
          <a:p>
            <a:endParaRPr lang="fr-FR"/>
          </a:p>
        </p:txBody>
      </p:sp>
      <p:sp>
        <p:nvSpPr>
          <p:cNvPr id="5" name="Rectangle 2">
            <a:extLst>
              <a:ext uri="{FF2B5EF4-FFF2-40B4-BE49-F238E27FC236}">
                <a16:creationId xmlns:a16="http://schemas.microsoft.com/office/drawing/2014/main" id="{9AA6FBD6-B336-1092-9230-847411F8C346}"/>
              </a:ext>
            </a:extLst>
          </p:cNvPr>
          <p:cNvSpPr>
            <a:spLocks noChangeArrowheads="1"/>
          </p:cNvSpPr>
          <p:nvPr/>
        </p:nvSpPr>
        <p:spPr bwMode="auto">
          <a:xfrm>
            <a:off x="1303117" y="612844"/>
            <a:ext cx="9585766" cy="56323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4000" b="0" i="0" u="none" strike="noStrike" cap="none" normalizeH="0" baseline="0" dirty="0" err="1">
                <a:ln>
                  <a:noFill/>
                </a:ln>
                <a:solidFill>
                  <a:srgbClr val="080808"/>
                </a:solidFill>
                <a:effectLst/>
                <a:latin typeface="JetBrains Mono"/>
              </a:rPr>
              <a:t>random.seed</a:t>
            </a:r>
            <a:r>
              <a:rPr kumimoji="0" lang="fr-FR" altLang="fr-FR" sz="4000" b="0" i="0" u="none" strike="noStrike" cap="none" normalizeH="0" baseline="0" dirty="0">
                <a:ln>
                  <a:noFill/>
                </a:ln>
                <a:solidFill>
                  <a:srgbClr val="080808"/>
                </a:solidFill>
                <a:effectLst/>
                <a:latin typeface="JetBrains Mono"/>
              </a:rPr>
              <a:t>(</a:t>
            </a:r>
            <a:r>
              <a:rPr kumimoji="0" lang="fr-FR" altLang="fr-FR" sz="4000" b="0" i="0" u="none" strike="noStrike" cap="none" normalizeH="0" baseline="0" dirty="0">
                <a:ln>
                  <a:noFill/>
                </a:ln>
                <a:solidFill>
                  <a:srgbClr val="1750EB"/>
                </a:solidFill>
                <a:effectLst/>
                <a:latin typeface="JetBrains Mono"/>
              </a:rPr>
              <a:t>11</a:t>
            </a:r>
            <a:r>
              <a:rPr kumimoji="0" lang="fr-FR" altLang="fr-FR" sz="4000" b="0" i="0" u="none" strike="noStrike" cap="none" normalizeH="0" baseline="0" dirty="0">
                <a:ln>
                  <a:noFill/>
                </a:ln>
                <a:solidFill>
                  <a:srgbClr val="080808"/>
                </a:solidFill>
                <a:effectLst/>
                <a:latin typeface="JetBrains Mono"/>
              </a:rPr>
              <a:t>)</a:t>
            </a:r>
            <a:br>
              <a:rPr kumimoji="0" lang="fr-FR" altLang="fr-FR" sz="4000" b="0" i="0" u="none" strike="noStrike" cap="none" normalizeH="0" baseline="0" dirty="0">
                <a:ln>
                  <a:noFill/>
                </a:ln>
                <a:solidFill>
                  <a:srgbClr val="080808"/>
                </a:solidFill>
                <a:effectLst/>
                <a:latin typeface="JetBrains Mono"/>
              </a:rPr>
            </a:br>
            <a:br>
              <a:rPr kumimoji="0" lang="fr-FR" altLang="fr-FR" sz="4000" b="0" i="0" u="none" strike="noStrike" cap="none" normalizeH="0" baseline="0" dirty="0">
                <a:ln>
                  <a:noFill/>
                </a:ln>
                <a:solidFill>
                  <a:srgbClr val="080808"/>
                </a:solidFill>
                <a:effectLst/>
                <a:latin typeface="JetBrains Mono"/>
              </a:rPr>
            </a:br>
            <a:r>
              <a:rPr kumimoji="0" lang="fr-FR" altLang="fr-FR" sz="4000" b="0" i="0" u="none" strike="noStrike" cap="none" normalizeH="0" baseline="0" dirty="0" err="1">
                <a:ln>
                  <a:noFill/>
                </a:ln>
                <a:solidFill>
                  <a:srgbClr val="080808"/>
                </a:solidFill>
                <a:effectLst/>
                <a:latin typeface="JetBrains Mono"/>
              </a:rPr>
              <a:t>pdfs</a:t>
            </a:r>
            <a:r>
              <a:rPr kumimoji="0" lang="fr-FR" altLang="fr-FR" sz="4000" b="0" i="0" u="none" strike="noStrike" cap="none" normalizeH="0" baseline="0" dirty="0">
                <a:ln>
                  <a:noFill/>
                </a:ln>
                <a:solidFill>
                  <a:srgbClr val="080808"/>
                </a:solidFill>
                <a:effectLst/>
                <a:latin typeface="JetBrains Mono"/>
              </a:rPr>
              <a:t> = [</a:t>
            </a:r>
            <a:br>
              <a:rPr kumimoji="0" lang="fr-FR" altLang="fr-FR" sz="4000" b="0" i="0" u="none" strike="noStrike" cap="none" normalizeH="0" baseline="0" dirty="0">
                <a:ln>
                  <a:noFill/>
                </a:ln>
                <a:solidFill>
                  <a:srgbClr val="080808"/>
                </a:solidFill>
                <a:effectLst/>
                <a:latin typeface="JetBrains Mono"/>
              </a:rPr>
            </a:br>
            <a:r>
              <a:rPr kumimoji="0" lang="fr-FR" altLang="fr-FR" sz="4000" b="0" i="0" u="none" strike="noStrike" cap="none" normalizeH="0" baseline="0" dirty="0">
                <a:ln>
                  <a:noFill/>
                </a:ln>
                <a:solidFill>
                  <a:srgbClr val="080808"/>
                </a:solidFill>
                <a:effectLst/>
                <a:latin typeface="JetBrains Mono"/>
              </a:rPr>
              <a:t>    p</a:t>
            </a:r>
            <a:br>
              <a:rPr kumimoji="0" lang="fr-FR" altLang="fr-FR" sz="4000" b="0" i="0" u="none" strike="noStrike" cap="none" normalizeH="0" baseline="0" dirty="0">
                <a:ln>
                  <a:noFill/>
                </a:ln>
                <a:solidFill>
                  <a:srgbClr val="080808"/>
                </a:solidFill>
                <a:effectLst/>
                <a:latin typeface="JetBrains Mono"/>
              </a:rPr>
            </a:br>
            <a:r>
              <a:rPr kumimoji="0" lang="fr-FR" altLang="fr-FR" sz="4000" b="0" i="0" u="none" strike="noStrike" cap="none" normalizeH="0" baseline="0" dirty="0">
                <a:ln>
                  <a:noFill/>
                </a:ln>
                <a:solidFill>
                  <a:srgbClr val="080808"/>
                </a:solidFill>
                <a:effectLst/>
                <a:latin typeface="JetBrains Mono"/>
              </a:rPr>
              <a:t>    </a:t>
            </a:r>
            <a:r>
              <a:rPr kumimoji="0" lang="fr-FR" altLang="fr-FR" sz="4000" b="0" i="0" u="none" strike="noStrike" cap="none" normalizeH="0" baseline="0" dirty="0">
                <a:ln>
                  <a:noFill/>
                </a:ln>
                <a:solidFill>
                  <a:srgbClr val="0033B3"/>
                </a:solidFill>
                <a:effectLst/>
                <a:latin typeface="JetBrains Mono"/>
              </a:rPr>
              <a:t>for </a:t>
            </a:r>
            <a:r>
              <a:rPr kumimoji="0" lang="fr-FR" altLang="fr-FR" sz="4000" b="0" i="0" u="none" strike="noStrike" cap="none" normalizeH="0" baseline="0" dirty="0">
                <a:ln>
                  <a:noFill/>
                </a:ln>
                <a:solidFill>
                  <a:srgbClr val="080808"/>
                </a:solidFill>
                <a:effectLst/>
                <a:latin typeface="JetBrains Mono"/>
              </a:rPr>
              <a:t>p </a:t>
            </a:r>
            <a:r>
              <a:rPr kumimoji="0" lang="fr-FR" altLang="fr-FR" sz="4000" b="0" i="0" u="none" strike="noStrike" cap="none" normalizeH="0" baseline="0" dirty="0">
                <a:ln>
                  <a:noFill/>
                </a:ln>
                <a:solidFill>
                  <a:srgbClr val="0033B3"/>
                </a:solidFill>
                <a:effectLst/>
                <a:latin typeface="JetBrains Mono"/>
              </a:rPr>
              <a:t>in </a:t>
            </a:r>
            <a:r>
              <a:rPr kumimoji="0" lang="fr-FR" altLang="fr-FR" sz="4000" b="0" i="0" u="none" strike="noStrike" cap="none" normalizeH="0" baseline="0" dirty="0">
                <a:ln>
                  <a:noFill/>
                </a:ln>
                <a:solidFill>
                  <a:srgbClr val="080808"/>
                </a:solidFill>
                <a:effectLst/>
                <a:latin typeface="JetBrains Mono"/>
              </a:rPr>
              <a:t>Path(</a:t>
            </a:r>
            <a:r>
              <a:rPr kumimoji="0" lang="fr-FR" altLang="fr-FR" sz="4000" b="0" i="0" u="none" strike="noStrike" cap="none" normalizeH="0" baseline="0" dirty="0" err="1">
                <a:ln>
                  <a:noFill/>
                </a:ln>
                <a:solidFill>
                  <a:srgbClr val="080808"/>
                </a:solidFill>
                <a:effectLst/>
                <a:latin typeface="JetBrains Mono"/>
              </a:rPr>
              <a:t>input_pdfs_directory</a:t>
            </a:r>
            <a:r>
              <a:rPr kumimoji="0" lang="fr-FR" altLang="fr-FR" sz="4000" b="0" i="0" u="none" strike="noStrike" cap="none" normalizeH="0" baseline="0" dirty="0">
                <a:ln>
                  <a:noFill/>
                </a:ln>
                <a:solidFill>
                  <a:srgbClr val="080808"/>
                </a:solidFill>
                <a:effectLst/>
                <a:latin typeface="JetBrains Mono"/>
              </a:rPr>
              <a:t>).</a:t>
            </a:r>
            <a:r>
              <a:rPr kumimoji="0" lang="fr-FR" altLang="fr-FR" sz="4000" b="0" i="0" u="none" strike="noStrike" cap="none" normalizeH="0" baseline="0" dirty="0" err="1">
                <a:ln>
                  <a:noFill/>
                </a:ln>
                <a:solidFill>
                  <a:srgbClr val="080808"/>
                </a:solidFill>
                <a:effectLst/>
                <a:latin typeface="JetBrains Mono"/>
              </a:rPr>
              <a:t>iterdir</a:t>
            </a:r>
            <a:r>
              <a:rPr kumimoji="0" lang="fr-FR" altLang="fr-FR" sz="4000" b="0" i="0" u="none" strike="noStrike" cap="none" normalizeH="0" baseline="0" dirty="0">
                <a:ln>
                  <a:noFill/>
                </a:ln>
                <a:solidFill>
                  <a:srgbClr val="080808"/>
                </a:solidFill>
                <a:effectLst/>
                <a:latin typeface="JetBrains Mono"/>
              </a:rPr>
              <a:t>()</a:t>
            </a:r>
            <a:br>
              <a:rPr kumimoji="0" lang="fr-FR" altLang="fr-FR" sz="4000" b="0" i="0" u="none" strike="noStrike" cap="none" normalizeH="0" baseline="0" dirty="0">
                <a:ln>
                  <a:noFill/>
                </a:ln>
                <a:solidFill>
                  <a:srgbClr val="080808"/>
                </a:solidFill>
                <a:effectLst/>
                <a:latin typeface="JetBrains Mono"/>
              </a:rPr>
            </a:br>
            <a:r>
              <a:rPr kumimoji="0" lang="fr-FR" altLang="fr-FR" sz="4000" b="0" i="0" u="none" strike="noStrike" cap="none" normalizeH="0" baseline="0" dirty="0">
                <a:ln>
                  <a:noFill/>
                </a:ln>
                <a:solidFill>
                  <a:srgbClr val="080808"/>
                </a:solidFill>
                <a:effectLst/>
                <a:latin typeface="JetBrains Mono"/>
              </a:rPr>
              <a:t>    </a:t>
            </a:r>
            <a:r>
              <a:rPr kumimoji="0" lang="fr-FR" altLang="fr-FR" sz="4000" b="0" i="0" u="none" strike="noStrike" cap="none" normalizeH="0" baseline="0" dirty="0">
                <a:ln>
                  <a:noFill/>
                </a:ln>
                <a:solidFill>
                  <a:srgbClr val="0033B3"/>
                </a:solidFill>
                <a:effectLst/>
                <a:latin typeface="JetBrains Mono"/>
              </a:rPr>
              <a:t>if </a:t>
            </a:r>
            <a:r>
              <a:rPr kumimoji="0" lang="fr-FR" altLang="fr-FR" sz="4000" b="0" i="0" u="none" strike="noStrike" cap="none" normalizeH="0" baseline="0" dirty="0" err="1">
                <a:ln>
                  <a:noFill/>
                </a:ln>
                <a:solidFill>
                  <a:srgbClr val="080808"/>
                </a:solidFill>
                <a:effectLst/>
                <a:latin typeface="JetBrains Mono"/>
              </a:rPr>
              <a:t>p.is_file</a:t>
            </a:r>
            <a:r>
              <a:rPr kumimoji="0" lang="fr-FR" altLang="fr-FR" sz="4000" b="0" i="0" u="none" strike="noStrike" cap="none" normalizeH="0" baseline="0" dirty="0">
                <a:ln>
                  <a:noFill/>
                </a:ln>
                <a:solidFill>
                  <a:srgbClr val="080808"/>
                </a:solidFill>
                <a:effectLst/>
                <a:latin typeface="JetBrains Mono"/>
              </a:rPr>
              <a:t>() </a:t>
            </a:r>
            <a:r>
              <a:rPr kumimoji="0" lang="fr-FR" altLang="fr-FR" sz="4000" b="0" i="0" u="none" strike="noStrike" cap="none" normalizeH="0" baseline="0" dirty="0">
                <a:ln>
                  <a:noFill/>
                </a:ln>
                <a:solidFill>
                  <a:srgbClr val="0033B3"/>
                </a:solidFill>
                <a:effectLst/>
                <a:latin typeface="JetBrains Mono"/>
              </a:rPr>
              <a:t>and </a:t>
            </a:r>
            <a:r>
              <a:rPr kumimoji="0" lang="fr-FR" altLang="fr-FR" sz="4000" b="0" i="0" u="none" strike="noStrike" cap="none" normalizeH="0" baseline="0" dirty="0" err="1">
                <a:ln>
                  <a:noFill/>
                </a:ln>
                <a:solidFill>
                  <a:srgbClr val="080808"/>
                </a:solidFill>
                <a:effectLst/>
                <a:latin typeface="JetBrains Mono"/>
              </a:rPr>
              <a:t>p.suffix</a:t>
            </a:r>
            <a:r>
              <a:rPr kumimoji="0" lang="fr-FR" altLang="fr-FR" sz="4000" b="0" i="0" u="none" strike="noStrike" cap="none" normalizeH="0" baseline="0" dirty="0">
                <a:ln>
                  <a:noFill/>
                </a:ln>
                <a:solidFill>
                  <a:srgbClr val="080808"/>
                </a:solidFill>
                <a:effectLst/>
                <a:latin typeface="JetBrains Mono"/>
              </a:rPr>
              <a:t> == </a:t>
            </a:r>
            <a:r>
              <a:rPr kumimoji="0" lang="fr-FR" altLang="fr-FR" sz="4000" b="0" i="0" u="none" strike="noStrike" cap="none" normalizeH="0" baseline="0" dirty="0">
                <a:ln>
                  <a:noFill/>
                </a:ln>
                <a:solidFill>
                  <a:srgbClr val="067D17"/>
                </a:solidFill>
                <a:effectLst/>
                <a:latin typeface="JetBrains Mono"/>
              </a:rPr>
              <a:t>".</a:t>
            </a:r>
            <a:r>
              <a:rPr kumimoji="0" lang="fr-FR" altLang="fr-FR" sz="4000" b="0" i="0" u="none" strike="noStrike" cap="none" normalizeH="0" baseline="0" dirty="0" err="1">
                <a:ln>
                  <a:noFill/>
                </a:ln>
                <a:solidFill>
                  <a:srgbClr val="067D17"/>
                </a:solidFill>
                <a:effectLst/>
                <a:latin typeface="JetBrains Mono"/>
              </a:rPr>
              <a:t>pdf</a:t>
            </a:r>
            <a:r>
              <a:rPr kumimoji="0" lang="fr-FR" altLang="fr-FR" sz="4000" b="0" i="0" u="none" strike="noStrike" cap="none" normalizeH="0" baseline="0" dirty="0">
                <a:ln>
                  <a:noFill/>
                </a:ln>
                <a:solidFill>
                  <a:srgbClr val="067D17"/>
                </a:solidFill>
                <a:effectLst/>
                <a:latin typeface="JetBrains Mono"/>
              </a:rPr>
              <a:t>"</a:t>
            </a:r>
            <a:br>
              <a:rPr kumimoji="0" lang="fr-FR" altLang="fr-FR" sz="4000" b="0" i="0" u="none" strike="noStrike" cap="none" normalizeH="0" baseline="0" dirty="0">
                <a:ln>
                  <a:noFill/>
                </a:ln>
                <a:solidFill>
                  <a:srgbClr val="067D17"/>
                </a:solidFill>
                <a:effectLst/>
                <a:latin typeface="JetBrains Mono"/>
              </a:rPr>
            </a:br>
            <a:r>
              <a:rPr kumimoji="0" lang="fr-FR" altLang="fr-FR" sz="4000" b="0" i="0" u="none" strike="noStrike" cap="none" normalizeH="0" baseline="0" dirty="0">
                <a:ln>
                  <a:noFill/>
                </a:ln>
                <a:solidFill>
                  <a:srgbClr val="080808"/>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4000" b="0" i="0" u="none" strike="noStrike" cap="none" normalizeH="0" baseline="0" dirty="0">
                <a:ln>
                  <a:noFill/>
                </a:ln>
                <a:solidFill>
                  <a:srgbClr val="080808"/>
                </a:solidFill>
                <a:effectLst/>
                <a:latin typeface="JetBrains Mono"/>
              </a:rPr>
            </a:br>
            <a:r>
              <a:rPr kumimoji="0" lang="fr-FR" altLang="fr-FR" sz="4000" b="0" i="0" u="none" strike="noStrike" cap="none" normalizeH="0" baseline="0" dirty="0" err="1">
                <a:ln>
                  <a:noFill/>
                </a:ln>
                <a:solidFill>
                  <a:srgbClr val="080808"/>
                </a:solidFill>
                <a:effectLst/>
                <a:latin typeface="JetBrains Mono"/>
              </a:rPr>
              <a:t>random.shuffle</a:t>
            </a:r>
            <a:r>
              <a:rPr kumimoji="0" lang="fr-FR" altLang="fr-FR" sz="4000" b="0" i="0" u="none" strike="noStrike" cap="none" normalizeH="0" baseline="0" dirty="0">
                <a:ln>
                  <a:noFill/>
                </a:ln>
                <a:solidFill>
                  <a:srgbClr val="080808"/>
                </a:solidFill>
                <a:effectLst/>
                <a:latin typeface="JetBrains Mono"/>
              </a:rPr>
              <a:t>(</a:t>
            </a:r>
            <a:r>
              <a:rPr kumimoji="0" lang="fr-FR" altLang="fr-FR" sz="4000" b="0" i="0" u="none" strike="noStrike" cap="none" normalizeH="0" baseline="0" dirty="0" err="1">
                <a:ln>
                  <a:noFill/>
                </a:ln>
                <a:solidFill>
                  <a:srgbClr val="080808"/>
                </a:solidFill>
                <a:effectLst/>
                <a:latin typeface="JetBrains Mono"/>
              </a:rPr>
              <a:t>pdfs</a:t>
            </a:r>
            <a:r>
              <a:rPr kumimoji="0" lang="fr-FR" altLang="fr-FR" sz="4000" b="0" i="0" u="none" strike="noStrike" cap="none" normalizeH="0" baseline="0" dirty="0">
                <a:ln>
                  <a:noFill/>
                </a:ln>
                <a:solidFill>
                  <a:srgbClr val="080808"/>
                </a:solidFill>
                <a:effectLst/>
                <a:latin typeface="JetBrains Mono"/>
              </a:rPr>
              <a:t>)</a:t>
            </a:r>
            <a:endParaRPr kumimoji="0" lang="fr-FR" altLang="fr-FR" sz="72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244EDD1F-613F-1850-2CF4-A98FDF5F0A2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1969915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A4BEC6-78F0-4D40-8C4F-1567F3F016F8}"/>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E6C35AC-FCAD-4ADB-8B19-43DD08792B2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
        <p:nvSpPr>
          <p:cNvPr id="20" name="Titre 1">
            <a:extLst>
              <a:ext uri="{FF2B5EF4-FFF2-40B4-BE49-F238E27FC236}">
                <a16:creationId xmlns:a16="http://schemas.microsoft.com/office/drawing/2014/main" id="{5EBB9B46-E3FC-B0E1-21CA-CBF247AD2F2A}"/>
              </a:ext>
            </a:extLst>
          </p:cNvPr>
          <p:cNvSpPr txBox="1">
            <a:spLocks/>
          </p:cNvSpPr>
          <p:nvPr/>
        </p:nvSpPr>
        <p:spPr>
          <a:xfrm>
            <a:off x="838200" y="2380058"/>
            <a:ext cx="10515600" cy="1325563"/>
          </a:xfrm>
          <a:prstGeom prst="rect">
            <a:avLst/>
          </a:prstGeom>
          <a:solidFill>
            <a:srgbClr val="92D05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bg1"/>
                </a:solidFill>
              </a:rPr>
              <a:t>How many data do I need ?</a:t>
            </a:r>
          </a:p>
        </p:txBody>
      </p:sp>
    </p:spTree>
    <p:extLst>
      <p:ext uri="{BB962C8B-B14F-4D97-AF65-F5344CB8AC3E}">
        <p14:creationId xmlns:p14="http://schemas.microsoft.com/office/powerpoint/2010/main" val="1883887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0CB575-976B-D9FE-12E5-C29031744FB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6B86E42-4DF5-8370-A109-47326623C38A}"/>
              </a:ext>
            </a:extLst>
          </p:cNvPr>
          <p:cNvSpPr>
            <a:spLocks noGrp="1"/>
          </p:cNvSpPr>
          <p:nvPr>
            <p:ph idx="1"/>
          </p:nvPr>
        </p:nvSpPr>
        <p:spPr/>
        <p:txBody>
          <a:bodyPr/>
          <a:lstStyle/>
          <a:p>
            <a:endParaRPr lang="fr-FR" dirty="0"/>
          </a:p>
        </p:txBody>
      </p:sp>
      <p:sp>
        <p:nvSpPr>
          <p:cNvPr id="4" name="Organigramme : Disque magnétique 3">
            <a:extLst>
              <a:ext uri="{FF2B5EF4-FFF2-40B4-BE49-F238E27FC236}">
                <a16:creationId xmlns:a16="http://schemas.microsoft.com/office/drawing/2014/main" id="{7F21E24A-EBA0-B9F9-9AE5-55AC57E60D5D}"/>
              </a:ext>
            </a:extLst>
          </p:cNvPr>
          <p:cNvSpPr/>
          <p:nvPr/>
        </p:nvSpPr>
        <p:spPr>
          <a:xfrm>
            <a:off x="731324" y="2321287"/>
            <a:ext cx="396607" cy="58389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rganigramme : Disque magnétique 4">
            <a:extLst>
              <a:ext uri="{FF2B5EF4-FFF2-40B4-BE49-F238E27FC236}">
                <a16:creationId xmlns:a16="http://schemas.microsoft.com/office/drawing/2014/main" id="{1EE32C13-0D4A-6A93-70EE-A5B5F42075E8}"/>
              </a:ext>
            </a:extLst>
          </p:cNvPr>
          <p:cNvSpPr/>
          <p:nvPr/>
        </p:nvSpPr>
        <p:spPr>
          <a:xfrm>
            <a:off x="2584920" y="4650017"/>
            <a:ext cx="396607" cy="58389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ZoneTexte 5">
            <a:extLst>
              <a:ext uri="{FF2B5EF4-FFF2-40B4-BE49-F238E27FC236}">
                <a16:creationId xmlns:a16="http://schemas.microsoft.com/office/drawing/2014/main" id="{9AD70EAC-0823-2693-13FF-596DEC84A690}"/>
              </a:ext>
            </a:extLst>
          </p:cNvPr>
          <p:cNvSpPr txBox="1"/>
          <p:nvPr/>
        </p:nvSpPr>
        <p:spPr>
          <a:xfrm>
            <a:off x="215906" y="3022235"/>
            <a:ext cx="14274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Dataset</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pdfs</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ZoneTexte 6">
            <a:extLst>
              <a:ext uri="{FF2B5EF4-FFF2-40B4-BE49-F238E27FC236}">
                <a16:creationId xmlns:a16="http://schemas.microsoft.com/office/drawing/2014/main" id="{357A250C-6932-37FC-D730-033A66BFDA7F}"/>
              </a:ext>
            </a:extLst>
          </p:cNvPr>
          <p:cNvSpPr txBox="1"/>
          <p:nvPr/>
        </p:nvSpPr>
        <p:spPr>
          <a:xfrm>
            <a:off x="1992558" y="5251302"/>
            <a:ext cx="15813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Dataset</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labels</a:t>
            </a:r>
          </a:p>
        </p:txBody>
      </p:sp>
      <p:cxnSp>
        <p:nvCxnSpPr>
          <p:cNvPr id="9" name="Connecteur droit avec flèche 8">
            <a:extLst>
              <a:ext uri="{FF2B5EF4-FFF2-40B4-BE49-F238E27FC236}">
                <a16:creationId xmlns:a16="http://schemas.microsoft.com/office/drawing/2014/main" id="{E11291EC-D339-0168-5812-911A88536628}"/>
              </a:ext>
            </a:extLst>
          </p:cNvPr>
          <p:cNvCxnSpPr>
            <a:cxnSpLocks/>
            <a:stCxn id="4" idx="4"/>
            <a:endCxn id="14" idx="1"/>
          </p:cNvCxnSpPr>
          <p:nvPr/>
        </p:nvCxnSpPr>
        <p:spPr>
          <a:xfrm flipV="1">
            <a:off x="1127931" y="2273743"/>
            <a:ext cx="784987" cy="339491"/>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Connecteur droit avec flèche 9">
            <a:extLst>
              <a:ext uri="{FF2B5EF4-FFF2-40B4-BE49-F238E27FC236}">
                <a16:creationId xmlns:a16="http://schemas.microsoft.com/office/drawing/2014/main" id="{2ED2C999-97C8-A1D6-DF36-FBA1DF4EF10D}"/>
              </a:ext>
            </a:extLst>
          </p:cNvPr>
          <p:cNvCxnSpPr>
            <a:cxnSpLocks/>
            <a:stCxn id="5" idx="4"/>
            <a:endCxn id="16" idx="1"/>
          </p:cNvCxnSpPr>
          <p:nvPr/>
        </p:nvCxnSpPr>
        <p:spPr>
          <a:xfrm flipV="1">
            <a:off x="2981527" y="3429000"/>
            <a:ext cx="1214203" cy="1512964"/>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Rectangle : coins arrondis 13">
            <a:extLst>
              <a:ext uri="{FF2B5EF4-FFF2-40B4-BE49-F238E27FC236}">
                <a16:creationId xmlns:a16="http://schemas.microsoft.com/office/drawing/2014/main" id="{F91BA7DD-597A-E13E-CF55-23A37554C9E2}"/>
              </a:ext>
            </a:extLst>
          </p:cNvPr>
          <p:cNvSpPr/>
          <p:nvPr/>
        </p:nvSpPr>
        <p:spPr>
          <a:xfrm>
            <a:off x="1912918" y="1844727"/>
            <a:ext cx="1427442" cy="85803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dirty="0">
                <a:solidFill>
                  <a:prstClr val="white"/>
                </a:solidFill>
                <a:latin typeface="Calibri" panose="020F0502020204030204"/>
              </a:rPr>
              <a:t>Extraction</a:t>
            </a:r>
          </a:p>
        </p:txBody>
      </p:sp>
      <p:sp>
        <p:nvSpPr>
          <p:cNvPr id="16" name="Rectangle : coins arrondis 15">
            <a:extLst>
              <a:ext uri="{FF2B5EF4-FFF2-40B4-BE49-F238E27FC236}">
                <a16:creationId xmlns:a16="http://schemas.microsoft.com/office/drawing/2014/main" id="{B8671936-51A3-1645-C6A8-732754D87775}"/>
              </a:ext>
            </a:extLst>
          </p:cNvPr>
          <p:cNvSpPr/>
          <p:nvPr/>
        </p:nvSpPr>
        <p:spPr>
          <a:xfrm>
            <a:off x="4195730" y="2999984"/>
            <a:ext cx="1427442" cy="85803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dirty="0">
                <a:solidFill>
                  <a:prstClr val="white"/>
                </a:solidFill>
                <a:latin typeface="Calibri" panose="020F0502020204030204"/>
              </a:rPr>
              <a:t>DataSplit</a:t>
            </a:r>
          </a:p>
        </p:txBody>
      </p:sp>
      <p:cxnSp>
        <p:nvCxnSpPr>
          <p:cNvPr id="18" name="Connecteur droit avec flèche 17">
            <a:extLst>
              <a:ext uri="{FF2B5EF4-FFF2-40B4-BE49-F238E27FC236}">
                <a16:creationId xmlns:a16="http://schemas.microsoft.com/office/drawing/2014/main" id="{27779682-66DD-91AF-489F-F0D89B36D2D4}"/>
              </a:ext>
            </a:extLst>
          </p:cNvPr>
          <p:cNvCxnSpPr>
            <a:cxnSpLocks/>
            <a:stCxn id="14" idx="3"/>
            <a:endCxn id="16" idx="1"/>
          </p:cNvCxnSpPr>
          <p:nvPr/>
        </p:nvCxnSpPr>
        <p:spPr>
          <a:xfrm>
            <a:off x="3340360" y="2273743"/>
            <a:ext cx="855370" cy="1155257"/>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Rectangle 7">
            <a:extLst>
              <a:ext uri="{FF2B5EF4-FFF2-40B4-BE49-F238E27FC236}">
                <a16:creationId xmlns:a16="http://schemas.microsoft.com/office/drawing/2014/main" id="{5B96C4CD-5B5C-DC9D-AF7C-AFDDE40901EF}"/>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cxnSp>
        <p:nvCxnSpPr>
          <p:cNvPr id="11" name="Connecteur droit avec flèche 10">
            <a:extLst>
              <a:ext uri="{FF2B5EF4-FFF2-40B4-BE49-F238E27FC236}">
                <a16:creationId xmlns:a16="http://schemas.microsoft.com/office/drawing/2014/main" id="{D542ACC9-386B-495D-862E-DA3B2E105E90}"/>
              </a:ext>
            </a:extLst>
          </p:cNvPr>
          <p:cNvCxnSpPr>
            <a:cxnSpLocks/>
            <a:stCxn id="4" idx="4"/>
            <a:endCxn id="16" idx="1"/>
          </p:cNvCxnSpPr>
          <p:nvPr/>
        </p:nvCxnSpPr>
        <p:spPr>
          <a:xfrm>
            <a:off x="1127931" y="2613234"/>
            <a:ext cx="3067799" cy="815766"/>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Rectangle : coins arrondis 11">
            <a:extLst>
              <a:ext uri="{FF2B5EF4-FFF2-40B4-BE49-F238E27FC236}">
                <a16:creationId xmlns:a16="http://schemas.microsoft.com/office/drawing/2014/main" id="{DE05A677-7FBB-3D8B-31FB-EE7AC9CCFB54}"/>
              </a:ext>
            </a:extLst>
          </p:cNvPr>
          <p:cNvSpPr/>
          <p:nvPr/>
        </p:nvSpPr>
        <p:spPr>
          <a:xfrm>
            <a:off x="6098199" y="2999984"/>
            <a:ext cx="1427442" cy="858032"/>
          </a:xfrm>
          <a:prstGeom prst="roundRect">
            <a:avLst/>
          </a:prstGeom>
          <a:solidFill>
            <a:srgbClr val="FF596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dirty="0">
                <a:solidFill>
                  <a:prstClr val="white"/>
                </a:solidFill>
                <a:latin typeface="Calibri" panose="020F0502020204030204"/>
              </a:rPr>
              <a:t>Train</a:t>
            </a:r>
          </a:p>
        </p:txBody>
      </p:sp>
      <p:cxnSp>
        <p:nvCxnSpPr>
          <p:cNvPr id="13" name="Connecteur droit avec flèche 12">
            <a:extLst>
              <a:ext uri="{FF2B5EF4-FFF2-40B4-BE49-F238E27FC236}">
                <a16:creationId xmlns:a16="http://schemas.microsoft.com/office/drawing/2014/main" id="{C382F39D-EB76-9D12-F9B5-CFD1110C11D9}"/>
              </a:ext>
            </a:extLst>
          </p:cNvPr>
          <p:cNvCxnSpPr>
            <a:cxnSpLocks/>
            <a:stCxn id="16" idx="3"/>
            <a:endCxn id="12" idx="1"/>
          </p:cNvCxnSpPr>
          <p:nvPr/>
        </p:nvCxnSpPr>
        <p:spPr>
          <a:xfrm>
            <a:off x="5623172" y="3429000"/>
            <a:ext cx="475027" cy="0"/>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2700627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DCE76B-D2F2-ACAA-9A73-F81C9CE1995B}"/>
              </a:ext>
            </a:extLst>
          </p:cNvPr>
          <p:cNvSpPr>
            <a:spLocks noGrp="1"/>
          </p:cNvSpPr>
          <p:nvPr>
            <p:ph type="title"/>
          </p:nvPr>
        </p:nvSpPr>
        <p:spPr/>
        <p:txBody>
          <a:bodyPr>
            <a:normAutofit/>
          </a:bodyPr>
          <a:lstStyle/>
          <a:p>
            <a:r>
              <a:rPr lang="fr-FR" sz="7200" dirty="0"/>
              <a:t>Rank-1 </a:t>
            </a:r>
            <a:r>
              <a:rPr lang="fr-FR" sz="7200" dirty="0" err="1"/>
              <a:t>tensors</a:t>
            </a:r>
            <a:endParaRPr lang="fr-FR" sz="7200" dirty="0"/>
          </a:p>
        </p:txBody>
      </p:sp>
      <p:sp>
        <p:nvSpPr>
          <p:cNvPr id="3" name="Espace réservé du contenu 2">
            <a:extLst>
              <a:ext uri="{FF2B5EF4-FFF2-40B4-BE49-F238E27FC236}">
                <a16:creationId xmlns:a16="http://schemas.microsoft.com/office/drawing/2014/main" id="{60CA923A-5BCA-98C8-9248-D893360D8EAC}"/>
              </a:ext>
            </a:extLst>
          </p:cNvPr>
          <p:cNvSpPr>
            <a:spLocks noGrp="1"/>
          </p:cNvSpPr>
          <p:nvPr>
            <p:ph idx="1"/>
          </p:nvPr>
        </p:nvSpPr>
        <p:spPr/>
        <p:txBody>
          <a:bodyPr>
            <a:normAutofit/>
          </a:bodyPr>
          <a:lstStyle/>
          <a:p>
            <a:pPr marL="0" indent="0">
              <a:buNone/>
            </a:pPr>
            <a:r>
              <a:rPr lang="fr-FR" sz="5400" dirty="0">
                <a:solidFill>
                  <a:schemeClr val="accent6">
                    <a:lumMod val="75000"/>
                  </a:schemeClr>
                </a:solidFill>
              </a:rPr>
              <a:t>x = </a:t>
            </a:r>
            <a:r>
              <a:rPr lang="fr-FR" sz="5400" dirty="0" err="1">
                <a:solidFill>
                  <a:schemeClr val="accent6">
                    <a:lumMod val="75000"/>
                  </a:schemeClr>
                </a:solidFill>
              </a:rPr>
              <a:t>np.array</a:t>
            </a:r>
            <a:r>
              <a:rPr lang="fr-FR" sz="5400" dirty="0">
                <a:solidFill>
                  <a:schemeClr val="accent6">
                    <a:lumMod val="75000"/>
                  </a:schemeClr>
                </a:solidFill>
              </a:rPr>
              <a:t>([18,3,6,14])</a:t>
            </a:r>
          </a:p>
          <a:p>
            <a:pPr marL="0" indent="0">
              <a:buNone/>
            </a:pPr>
            <a:r>
              <a:rPr lang="fr-FR" sz="5400" dirty="0" err="1">
                <a:solidFill>
                  <a:schemeClr val="accent6">
                    <a:lumMod val="75000"/>
                  </a:schemeClr>
                </a:solidFill>
              </a:rPr>
              <a:t>x.dim</a:t>
            </a:r>
            <a:endParaRPr lang="fr-FR" sz="5400" dirty="0">
              <a:solidFill>
                <a:schemeClr val="accent6">
                  <a:lumMod val="75000"/>
                </a:schemeClr>
              </a:solidFill>
            </a:endParaRPr>
          </a:p>
          <a:p>
            <a:pPr marL="0" indent="0">
              <a:buNone/>
            </a:pPr>
            <a:r>
              <a:rPr lang="fr-FR" sz="5400" dirty="0">
                <a:solidFill>
                  <a:schemeClr val="accent6">
                    <a:lumMod val="75000"/>
                  </a:schemeClr>
                </a:solidFill>
              </a:rPr>
              <a:t>&gt;&gt;&gt; 1</a:t>
            </a:r>
          </a:p>
        </p:txBody>
      </p:sp>
      <p:sp>
        <p:nvSpPr>
          <p:cNvPr id="4" name="Rectangle 3">
            <a:extLst>
              <a:ext uri="{FF2B5EF4-FFF2-40B4-BE49-F238E27FC236}">
                <a16:creationId xmlns:a16="http://schemas.microsoft.com/office/drawing/2014/main" id="{4738CDC1-1C2F-D59C-8BEE-ACFD1EEE9351}"/>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3298973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B629FCC-9E67-4188-9CED-F4E2CD456768}"/>
              </a:ext>
            </a:extLst>
          </p:cNvPr>
          <p:cNvSpPr txBox="1"/>
          <p:nvPr/>
        </p:nvSpPr>
        <p:spPr>
          <a:xfrm>
            <a:off x="1314464" y="2301240"/>
            <a:ext cx="3455656" cy="1323439"/>
          </a:xfrm>
          <a:prstGeom prst="rect">
            <a:avLst/>
          </a:prstGeom>
          <a:noFill/>
        </p:spPr>
        <p:txBody>
          <a:bodyPr wrap="square" rtlCol="0">
            <a:spAutoFit/>
          </a:bodyPr>
          <a:lstStyle/>
          <a:p>
            <a:pPr algn="ctr"/>
            <a:r>
              <a:rPr lang="en-US" sz="4000" dirty="0"/>
              <a:t>Structured data</a:t>
            </a:r>
          </a:p>
        </p:txBody>
      </p:sp>
      <p:pic>
        <p:nvPicPr>
          <p:cNvPr id="7170" name="Picture 2">
            <a:extLst>
              <a:ext uri="{FF2B5EF4-FFF2-40B4-BE49-F238E27FC236}">
                <a16:creationId xmlns:a16="http://schemas.microsoft.com/office/drawing/2014/main" id="{2C95A632-4A8A-4744-AD9A-AB698C3D8A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0842" y="39052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4E9DAF57-1921-4CBC-9EB8-4E63DD349262}"/>
              </a:ext>
            </a:extLst>
          </p:cNvPr>
          <p:cNvSpPr txBox="1"/>
          <p:nvPr/>
        </p:nvSpPr>
        <p:spPr>
          <a:xfrm>
            <a:off x="6427919" y="5357756"/>
            <a:ext cx="35099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"excel structured data"</a:t>
            </a:r>
            <a:endParaRPr lang="en-US" b="0" dirty="0">
              <a:solidFill>
                <a:srgbClr val="000000"/>
              </a:solidFill>
              <a:effectLst/>
              <a:latin typeface="Courier New" panose="02070309020205020404" pitchFamily="49" charset="0"/>
            </a:endParaRPr>
          </a:p>
        </p:txBody>
      </p:sp>
      <p:sp>
        <p:nvSpPr>
          <p:cNvPr id="5" name="ZoneTexte 4">
            <a:extLst>
              <a:ext uri="{FF2B5EF4-FFF2-40B4-BE49-F238E27FC236}">
                <a16:creationId xmlns:a16="http://schemas.microsoft.com/office/drawing/2014/main" id="{9C2CE742-AE74-4988-8318-4314B7FB431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sp>
        <p:nvSpPr>
          <p:cNvPr id="7" name="Rectangle 6">
            <a:extLst>
              <a:ext uri="{FF2B5EF4-FFF2-40B4-BE49-F238E27FC236}">
                <a16:creationId xmlns:a16="http://schemas.microsoft.com/office/drawing/2014/main" id="{9A7C37DF-0E47-4021-9461-9FC881F6567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9567376-C7CF-49D7-AB3F-035FA778259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1463316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DCE76B-D2F2-ACAA-9A73-F81C9CE1995B}"/>
              </a:ext>
            </a:extLst>
          </p:cNvPr>
          <p:cNvSpPr>
            <a:spLocks noGrp="1"/>
          </p:cNvSpPr>
          <p:nvPr>
            <p:ph type="title"/>
          </p:nvPr>
        </p:nvSpPr>
        <p:spPr/>
        <p:txBody>
          <a:bodyPr>
            <a:normAutofit/>
          </a:bodyPr>
          <a:lstStyle/>
          <a:p>
            <a:r>
              <a:rPr lang="fr-FR" sz="7200" dirty="0"/>
              <a:t>Rank-2 </a:t>
            </a:r>
            <a:r>
              <a:rPr lang="fr-FR" sz="7200" dirty="0" err="1"/>
              <a:t>tensors</a:t>
            </a:r>
            <a:endParaRPr lang="fr-FR" sz="7200" dirty="0"/>
          </a:p>
        </p:txBody>
      </p:sp>
      <p:sp>
        <p:nvSpPr>
          <p:cNvPr id="3" name="Espace réservé du contenu 2">
            <a:extLst>
              <a:ext uri="{FF2B5EF4-FFF2-40B4-BE49-F238E27FC236}">
                <a16:creationId xmlns:a16="http://schemas.microsoft.com/office/drawing/2014/main" id="{60CA923A-5BCA-98C8-9248-D893360D8EAC}"/>
              </a:ext>
            </a:extLst>
          </p:cNvPr>
          <p:cNvSpPr>
            <a:spLocks noGrp="1"/>
          </p:cNvSpPr>
          <p:nvPr>
            <p:ph idx="1"/>
          </p:nvPr>
        </p:nvSpPr>
        <p:spPr>
          <a:xfrm>
            <a:off x="838200" y="1825624"/>
            <a:ext cx="10515600" cy="4927715"/>
          </a:xfrm>
        </p:spPr>
        <p:txBody>
          <a:bodyPr>
            <a:normAutofit/>
          </a:bodyPr>
          <a:lstStyle/>
          <a:p>
            <a:pPr marL="0" indent="0">
              <a:buNone/>
            </a:pPr>
            <a:r>
              <a:rPr lang="fr-FR" sz="5400" dirty="0">
                <a:solidFill>
                  <a:schemeClr val="accent6">
                    <a:lumMod val="75000"/>
                  </a:schemeClr>
                </a:solidFill>
              </a:rPr>
              <a:t>x = </a:t>
            </a:r>
            <a:r>
              <a:rPr lang="fr-FR" sz="5400" dirty="0" err="1">
                <a:solidFill>
                  <a:schemeClr val="accent6">
                    <a:lumMod val="75000"/>
                  </a:schemeClr>
                </a:solidFill>
              </a:rPr>
              <a:t>np.array</a:t>
            </a:r>
            <a:r>
              <a:rPr lang="fr-FR" sz="5400" dirty="0">
                <a:solidFill>
                  <a:schemeClr val="accent6">
                    <a:lumMod val="75000"/>
                  </a:schemeClr>
                </a:solidFill>
              </a:rPr>
              <a:t>([</a:t>
            </a:r>
            <a:r>
              <a:rPr lang="fr-FR" sz="5400" dirty="0">
                <a:solidFill>
                  <a:schemeClr val="accent1">
                    <a:lumMod val="50000"/>
                  </a:schemeClr>
                </a:solidFill>
              </a:rPr>
              <a:t>[</a:t>
            </a:r>
            <a:r>
              <a:rPr lang="fr-FR" sz="5400" dirty="0">
                <a:solidFill>
                  <a:schemeClr val="accent6">
                    <a:lumMod val="75000"/>
                  </a:schemeClr>
                </a:solidFill>
              </a:rPr>
              <a:t>18,3,6,14</a:t>
            </a:r>
            <a:r>
              <a:rPr lang="fr-FR" sz="5400" dirty="0">
                <a:solidFill>
                  <a:schemeClr val="accent1">
                    <a:lumMod val="50000"/>
                  </a:schemeClr>
                </a:solidFill>
              </a:rPr>
              <a:t>]</a:t>
            </a:r>
            <a:r>
              <a:rPr lang="fr-FR" sz="5400" dirty="0">
                <a:solidFill>
                  <a:schemeClr val="accent6">
                    <a:lumMod val="75000"/>
                  </a:schemeClr>
                </a:solidFill>
              </a:rPr>
              <a:t>,</a:t>
            </a:r>
          </a:p>
          <a:p>
            <a:pPr marL="0" indent="0">
              <a:buNone/>
            </a:pPr>
            <a:r>
              <a:rPr lang="fr-FR" sz="5400" dirty="0">
                <a:solidFill>
                  <a:schemeClr val="accent6">
                    <a:lumMod val="75000"/>
                  </a:schemeClr>
                </a:solidFill>
              </a:rPr>
              <a:t>				</a:t>
            </a:r>
            <a:r>
              <a:rPr lang="fr-FR" sz="5400" dirty="0">
                <a:solidFill>
                  <a:schemeClr val="accent1">
                    <a:lumMod val="50000"/>
                  </a:schemeClr>
                </a:solidFill>
              </a:rPr>
              <a:t>[</a:t>
            </a:r>
            <a:r>
              <a:rPr lang="fr-FR" sz="5400" dirty="0">
                <a:solidFill>
                  <a:schemeClr val="accent6">
                    <a:lumMod val="75000"/>
                  </a:schemeClr>
                </a:solidFill>
              </a:rPr>
              <a:t>17,1,0,91</a:t>
            </a:r>
            <a:r>
              <a:rPr lang="fr-FR" sz="5400" dirty="0">
                <a:solidFill>
                  <a:schemeClr val="accent1">
                    <a:lumMod val="50000"/>
                  </a:schemeClr>
                </a:solidFill>
              </a:rPr>
              <a:t>]</a:t>
            </a:r>
            <a:r>
              <a:rPr lang="fr-FR" sz="5400" dirty="0">
                <a:solidFill>
                  <a:schemeClr val="accent6">
                    <a:lumMod val="75000"/>
                  </a:schemeClr>
                </a:solidFill>
              </a:rPr>
              <a:t>,</a:t>
            </a:r>
          </a:p>
          <a:p>
            <a:pPr marL="0" indent="0">
              <a:buNone/>
            </a:pPr>
            <a:r>
              <a:rPr lang="fr-FR" sz="5400" dirty="0">
                <a:solidFill>
                  <a:schemeClr val="accent6">
                    <a:lumMod val="75000"/>
                  </a:schemeClr>
                </a:solidFill>
              </a:rPr>
              <a:t>				</a:t>
            </a:r>
            <a:r>
              <a:rPr lang="fr-FR" sz="5400" dirty="0">
                <a:solidFill>
                  <a:schemeClr val="accent1">
                    <a:lumMod val="50000"/>
                  </a:schemeClr>
                </a:solidFill>
              </a:rPr>
              <a:t>[</a:t>
            </a:r>
            <a:r>
              <a:rPr lang="fr-FR" sz="5400" dirty="0">
                <a:solidFill>
                  <a:schemeClr val="accent6">
                    <a:lumMod val="75000"/>
                  </a:schemeClr>
                </a:solidFill>
              </a:rPr>
              <a:t>16,0,0,82</a:t>
            </a:r>
            <a:r>
              <a:rPr lang="fr-FR" sz="5400" dirty="0">
                <a:solidFill>
                  <a:schemeClr val="accent1">
                    <a:lumMod val="50000"/>
                  </a:schemeClr>
                </a:solidFill>
              </a:rPr>
              <a:t>]</a:t>
            </a:r>
            <a:r>
              <a:rPr lang="fr-FR" sz="5400" dirty="0">
                <a:solidFill>
                  <a:schemeClr val="accent6">
                    <a:lumMod val="75000"/>
                  </a:schemeClr>
                </a:solidFill>
              </a:rPr>
              <a:t>])</a:t>
            </a:r>
          </a:p>
          <a:p>
            <a:pPr marL="0" indent="0">
              <a:buNone/>
            </a:pPr>
            <a:r>
              <a:rPr lang="fr-FR" sz="5400" dirty="0" err="1">
                <a:solidFill>
                  <a:schemeClr val="accent6">
                    <a:lumMod val="75000"/>
                  </a:schemeClr>
                </a:solidFill>
              </a:rPr>
              <a:t>x.dim</a:t>
            </a:r>
            <a:endParaRPr lang="fr-FR" sz="5400" dirty="0">
              <a:solidFill>
                <a:schemeClr val="accent6">
                  <a:lumMod val="75000"/>
                </a:schemeClr>
              </a:solidFill>
            </a:endParaRPr>
          </a:p>
          <a:p>
            <a:pPr marL="0" indent="0">
              <a:buNone/>
            </a:pPr>
            <a:r>
              <a:rPr lang="fr-FR" sz="5400" dirty="0">
                <a:solidFill>
                  <a:schemeClr val="accent6">
                    <a:lumMod val="75000"/>
                  </a:schemeClr>
                </a:solidFill>
              </a:rPr>
              <a:t>&gt;&gt;&gt; 2</a:t>
            </a:r>
          </a:p>
        </p:txBody>
      </p:sp>
      <p:sp>
        <p:nvSpPr>
          <p:cNvPr id="4" name="Rectangle 3">
            <a:extLst>
              <a:ext uri="{FF2B5EF4-FFF2-40B4-BE49-F238E27FC236}">
                <a16:creationId xmlns:a16="http://schemas.microsoft.com/office/drawing/2014/main" id="{E5736902-0336-377D-4689-8A03692E15A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34657183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DCE76B-D2F2-ACAA-9A73-F81C9CE1995B}"/>
              </a:ext>
            </a:extLst>
          </p:cNvPr>
          <p:cNvSpPr>
            <a:spLocks noGrp="1"/>
          </p:cNvSpPr>
          <p:nvPr>
            <p:ph type="title"/>
          </p:nvPr>
        </p:nvSpPr>
        <p:spPr/>
        <p:txBody>
          <a:bodyPr>
            <a:normAutofit/>
          </a:bodyPr>
          <a:lstStyle/>
          <a:p>
            <a:r>
              <a:rPr lang="fr-FR" sz="7200" dirty="0"/>
              <a:t>Rank-3 </a:t>
            </a:r>
            <a:r>
              <a:rPr lang="fr-FR" sz="7200" dirty="0" err="1"/>
              <a:t>tensors</a:t>
            </a:r>
            <a:endParaRPr lang="fr-FR" sz="7200" dirty="0"/>
          </a:p>
        </p:txBody>
      </p:sp>
      <p:sp>
        <p:nvSpPr>
          <p:cNvPr id="3" name="Espace réservé du contenu 2">
            <a:extLst>
              <a:ext uri="{FF2B5EF4-FFF2-40B4-BE49-F238E27FC236}">
                <a16:creationId xmlns:a16="http://schemas.microsoft.com/office/drawing/2014/main" id="{60CA923A-5BCA-98C8-9248-D893360D8EAC}"/>
              </a:ext>
            </a:extLst>
          </p:cNvPr>
          <p:cNvSpPr>
            <a:spLocks noGrp="1"/>
          </p:cNvSpPr>
          <p:nvPr>
            <p:ph idx="1"/>
          </p:nvPr>
        </p:nvSpPr>
        <p:spPr>
          <a:xfrm>
            <a:off x="838200" y="1825624"/>
            <a:ext cx="10515600" cy="4927715"/>
          </a:xfrm>
        </p:spPr>
        <p:txBody>
          <a:bodyPr>
            <a:normAutofit fontScale="77500" lnSpcReduction="20000"/>
          </a:bodyPr>
          <a:lstStyle/>
          <a:p>
            <a:pPr marL="0" indent="0">
              <a:buNone/>
            </a:pPr>
            <a:r>
              <a:rPr lang="fr-FR" sz="3600" dirty="0">
                <a:solidFill>
                  <a:schemeClr val="accent6">
                    <a:lumMod val="75000"/>
                  </a:schemeClr>
                </a:solidFill>
              </a:rPr>
              <a:t>x = </a:t>
            </a:r>
            <a:r>
              <a:rPr lang="fr-FR" sz="3600" dirty="0" err="1">
                <a:solidFill>
                  <a:schemeClr val="accent6">
                    <a:lumMod val="75000"/>
                  </a:schemeClr>
                </a:solidFill>
              </a:rPr>
              <a:t>np.array</a:t>
            </a:r>
            <a:r>
              <a:rPr lang="fr-FR" sz="3600" dirty="0">
                <a:solidFill>
                  <a:schemeClr val="accent6">
                    <a:lumMod val="75000"/>
                  </a:schemeClr>
                </a:solidFill>
              </a:rPr>
              <a:t>([</a:t>
            </a:r>
            <a:r>
              <a:rPr lang="fr-FR" sz="3600" dirty="0">
                <a:solidFill>
                  <a:schemeClr val="accent1">
                    <a:lumMod val="50000"/>
                  </a:schemeClr>
                </a:solidFill>
              </a:rPr>
              <a:t>[</a:t>
            </a:r>
            <a:r>
              <a:rPr lang="fr-FR" sz="3600" dirty="0">
                <a:solidFill>
                  <a:srgbClr val="FF5960"/>
                </a:solidFill>
              </a:rPr>
              <a:t>[</a:t>
            </a:r>
            <a:r>
              <a:rPr lang="fr-FR" sz="3600" dirty="0">
                <a:solidFill>
                  <a:schemeClr val="accent6">
                    <a:lumMod val="75000"/>
                  </a:schemeClr>
                </a:solidFill>
              </a:rPr>
              <a:t>18,3,6,14</a:t>
            </a:r>
            <a:r>
              <a:rPr lang="fr-FR" sz="3600" dirty="0">
                <a:solidFill>
                  <a:srgbClr val="FF5960"/>
                </a:solidFill>
              </a:rPr>
              <a:t>]</a:t>
            </a:r>
            <a:r>
              <a:rPr lang="fr-FR" sz="3600" dirty="0">
                <a:solidFill>
                  <a:schemeClr val="accent6">
                    <a:lumMod val="75000"/>
                  </a:schemeClr>
                </a:solidFill>
              </a:rPr>
              <a:t>,</a:t>
            </a:r>
          </a:p>
          <a:p>
            <a:pPr marL="0" indent="0">
              <a:buNone/>
            </a:pPr>
            <a:r>
              <a:rPr lang="fr-FR" sz="3600" dirty="0">
                <a:solidFill>
                  <a:schemeClr val="accent6">
                    <a:lumMod val="75000"/>
                  </a:schemeClr>
                </a:solidFill>
              </a:rPr>
              <a:t>                         </a:t>
            </a:r>
            <a:r>
              <a:rPr lang="fr-FR" sz="3600" dirty="0">
                <a:solidFill>
                  <a:srgbClr val="FF5960"/>
                </a:solidFill>
              </a:rPr>
              <a:t>[</a:t>
            </a:r>
            <a:r>
              <a:rPr lang="fr-FR" sz="3600" dirty="0">
                <a:solidFill>
                  <a:schemeClr val="accent6">
                    <a:lumMod val="75000"/>
                  </a:schemeClr>
                </a:solidFill>
              </a:rPr>
              <a:t>17,1,0,91</a:t>
            </a:r>
            <a:r>
              <a:rPr lang="fr-FR" sz="3600" dirty="0">
                <a:solidFill>
                  <a:srgbClr val="FF5960"/>
                </a:solidFill>
              </a:rPr>
              <a:t>]</a:t>
            </a:r>
            <a:r>
              <a:rPr lang="fr-FR" sz="3600" dirty="0">
                <a:solidFill>
                  <a:schemeClr val="accent6">
                    <a:lumMod val="75000"/>
                  </a:schemeClr>
                </a:solidFill>
              </a:rPr>
              <a:t>,</a:t>
            </a:r>
          </a:p>
          <a:p>
            <a:pPr marL="0" indent="0">
              <a:buNone/>
            </a:pPr>
            <a:r>
              <a:rPr lang="fr-FR" sz="3600" dirty="0">
                <a:solidFill>
                  <a:schemeClr val="accent6">
                    <a:lumMod val="75000"/>
                  </a:schemeClr>
                </a:solidFill>
              </a:rPr>
              <a:t>                         </a:t>
            </a:r>
            <a:r>
              <a:rPr lang="fr-FR" sz="3600" dirty="0">
                <a:solidFill>
                  <a:srgbClr val="FF5960"/>
                </a:solidFill>
              </a:rPr>
              <a:t>[</a:t>
            </a:r>
            <a:r>
              <a:rPr lang="fr-FR" sz="3600" dirty="0">
                <a:solidFill>
                  <a:schemeClr val="accent6">
                    <a:lumMod val="75000"/>
                  </a:schemeClr>
                </a:solidFill>
              </a:rPr>
              <a:t>16,0,0,82</a:t>
            </a:r>
            <a:r>
              <a:rPr lang="fr-FR" sz="3600" dirty="0">
                <a:solidFill>
                  <a:srgbClr val="FF5960"/>
                </a:solidFill>
              </a:rPr>
              <a:t>]</a:t>
            </a:r>
            <a:r>
              <a:rPr lang="fr-FR" sz="3600" dirty="0">
                <a:solidFill>
                  <a:schemeClr val="accent1">
                    <a:lumMod val="50000"/>
                  </a:schemeClr>
                </a:solidFill>
              </a:rPr>
              <a:t>]</a:t>
            </a:r>
            <a:r>
              <a:rPr lang="fr-FR" sz="3600" dirty="0">
                <a:solidFill>
                  <a:schemeClr val="accent6">
                    <a:lumMod val="75000"/>
                  </a:schemeClr>
                </a:solidFill>
              </a:rPr>
              <a:t>,</a:t>
            </a:r>
          </a:p>
          <a:p>
            <a:pPr marL="0" indent="0">
              <a:buNone/>
            </a:pPr>
            <a:r>
              <a:rPr lang="fr-FR" sz="3600" dirty="0">
                <a:solidFill>
                  <a:schemeClr val="accent1">
                    <a:lumMod val="50000"/>
                  </a:schemeClr>
                </a:solidFill>
              </a:rPr>
              <a:t>		 [</a:t>
            </a:r>
            <a:r>
              <a:rPr lang="fr-FR" sz="3600" dirty="0">
                <a:solidFill>
                  <a:srgbClr val="FF5960"/>
                </a:solidFill>
              </a:rPr>
              <a:t>[</a:t>
            </a:r>
            <a:r>
              <a:rPr lang="fr-FR" sz="3600" dirty="0">
                <a:solidFill>
                  <a:schemeClr val="accent6">
                    <a:lumMod val="75000"/>
                  </a:schemeClr>
                </a:solidFill>
              </a:rPr>
              <a:t>18,3,6,14</a:t>
            </a:r>
            <a:r>
              <a:rPr lang="fr-FR" sz="3600" dirty="0">
                <a:solidFill>
                  <a:srgbClr val="FF5960"/>
                </a:solidFill>
              </a:rPr>
              <a:t>]</a:t>
            </a:r>
            <a:r>
              <a:rPr lang="fr-FR" sz="3600" dirty="0">
                <a:solidFill>
                  <a:schemeClr val="accent6">
                    <a:lumMod val="75000"/>
                  </a:schemeClr>
                </a:solidFill>
              </a:rPr>
              <a:t>,</a:t>
            </a:r>
          </a:p>
          <a:p>
            <a:pPr marL="0" indent="0">
              <a:buNone/>
            </a:pPr>
            <a:r>
              <a:rPr lang="fr-FR" sz="3600" dirty="0">
                <a:solidFill>
                  <a:schemeClr val="accent6">
                    <a:lumMod val="75000"/>
                  </a:schemeClr>
                </a:solidFill>
              </a:rPr>
              <a:t>		  </a:t>
            </a:r>
            <a:r>
              <a:rPr lang="fr-FR" sz="3600" dirty="0">
                <a:solidFill>
                  <a:srgbClr val="FF5960"/>
                </a:solidFill>
              </a:rPr>
              <a:t>[</a:t>
            </a:r>
            <a:r>
              <a:rPr lang="fr-FR" sz="3600" dirty="0">
                <a:solidFill>
                  <a:schemeClr val="accent6">
                    <a:lumMod val="75000"/>
                  </a:schemeClr>
                </a:solidFill>
              </a:rPr>
              <a:t>17,1,0,91</a:t>
            </a:r>
            <a:r>
              <a:rPr lang="fr-FR" sz="3600" dirty="0">
                <a:solidFill>
                  <a:srgbClr val="FF5960"/>
                </a:solidFill>
              </a:rPr>
              <a:t>]</a:t>
            </a:r>
            <a:r>
              <a:rPr lang="fr-FR" sz="3600" dirty="0">
                <a:solidFill>
                  <a:schemeClr val="accent6">
                    <a:lumMod val="75000"/>
                  </a:schemeClr>
                </a:solidFill>
              </a:rPr>
              <a:t>,</a:t>
            </a:r>
          </a:p>
          <a:p>
            <a:pPr marL="0" indent="0">
              <a:buNone/>
            </a:pPr>
            <a:r>
              <a:rPr lang="fr-FR" sz="3600" dirty="0">
                <a:solidFill>
                  <a:schemeClr val="accent6">
                    <a:lumMod val="75000"/>
                  </a:schemeClr>
                </a:solidFill>
              </a:rPr>
              <a:t>		  </a:t>
            </a:r>
            <a:r>
              <a:rPr lang="fr-FR" sz="3600" dirty="0">
                <a:solidFill>
                  <a:srgbClr val="FF5960"/>
                </a:solidFill>
              </a:rPr>
              <a:t>[</a:t>
            </a:r>
            <a:r>
              <a:rPr lang="fr-FR" sz="3600" dirty="0">
                <a:solidFill>
                  <a:schemeClr val="accent6">
                    <a:lumMod val="75000"/>
                  </a:schemeClr>
                </a:solidFill>
              </a:rPr>
              <a:t>16,0,0,82</a:t>
            </a:r>
            <a:r>
              <a:rPr lang="fr-FR" sz="3600" dirty="0">
                <a:solidFill>
                  <a:srgbClr val="FF5960"/>
                </a:solidFill>
              </a:rPr>
              <a:t>]</a:t>
            </a:r>
            <a:r>
              <a:rPr lang="fr-FR" sz="3600" dirty="0">
                <a:solidFill>
                  <a:schemeClr val="accent1">
                    <a:lumMod val="50000"/>
                  </a:schemeClr>
                </a:solidFill>
              </a:rPr>
              <a:t>]</a:t>
            </a:r>
            <a:r>
              <a:rPr lang="fr-FR" sz="3600" dirty="0">
                <a:solidFill>
                  <a:schemeClr val="accent6">
                    <a:lumMod val="75000"/>
                  </a:schemeClr>
                </a:solidFill>
              </a:rPr>
              <a:t>,</a:t>
            </a:r>
          </a:p>
          <a:p>
            <a:pPr marL="0" indent="0">
              <a:buNone/>
            </a:pPr>
            <a:r>
              <a:rPr lang="fr-FR" sz="3600" dirty="0">
                <a:solidFill>
                  <a:schemeClr val="accent1">
                    <a:lumMod val="50000"/>
                  </a:schemeClr>
                </a:solidFill>
              </a:rPr>
              <a:t>                       [</a:t>
            </a:r>
            <a:r>
              <a:rPr lang="fr-FR" sz="3600" dirty="0">
                <a:solidFill>
                  <a:srgbClr val="FF5960"/>
                </a:solidFill>
              </a:rPr>
              <a:t>[</a:t>
            </a:r>
            <a:r>
              <a:rPr lang="fr-FR" sz="3600" dirty="0">
                <a:solidFill>
                  <a:schemeClr val="accent6">
                    <a:lumMod val="75000"/>
                  </a:schemeClr>
                </a:solidFill>
              </a:rPr>
              <a:t>18,3,6,14</a:t>
            </a:r>
            <a:r>
              <a:rPr lang="fr-FR" sz="3600" dirty="0">
                <a:solidFill>
                  <a:srgbClr val="FF5960"/>
                </a:solidFill>
              </a:rPr>
              <a:t>]</a:t>
            </a:r>
            <a:r>
              <a:rPr lang="fr-FR" sz="3600" dirty="0">
                <a:solidFill>
                  <a:schemeClr val="accent6">
                    <a:lumMod val="75000"/>
                  </a:schemeClr>
                </a:solidFill>
              </a:rPr>
              <a:t>,</a:t>
            </a:r>
          </a:p>
          <a:p>
            <a:pPr marL="0" indent="0">
              <a:buNone/>
            </a:pPr>
            <a:r>
              <a:rPr lang="fr-FR" sz="3600" dirty="0">
                <a:solidFill>
                  <a:schemeClr val="accent6">
                    <a:lumMod val="75000"/>
                  </a:schemeClr>
                </a:solidFill>
              </a:rPr>
              <a:t>		  </a:t>
            </a:r>
            <a:r>
              <a:rPr lang="fr-FR" sz="3600" dirty="0">
                <a:solidFill>
                  <a:srgbClr val="FF5960"/>
                </a:solidFill>
              </a:rPr>
              <a:t>[</a:t>
            </a:r>
            <a:r>
              <a:rPr lang="fr-FR" sz="3600" dirty="0">
                <a:solidFill>
                  <a:schemeClr val="accent6">
                    <a:lumMod val="75000"/>
                  </a:schemeClr>
                </a:solidFill>
              </a:rPr>
              <a:t>17,1,0,91</a:t>
            </a:r>
            <a:r>
              <a:rPr lang="fr-FR" sz="3600" dirty="0">
                <a:solidFill>
                  <a:srgbClr val="FF5960"/>
                </a:solidFill>
              </a:rPr>
              <a:t>]</a:t>
            </a:r>
            <a:r>
              <a:rPr lang="fr-FR" sz="3600" dirty="0">
                <a:solidFill>
                  <a:schemeClr val="accent6">
                    <a:lumMod val="75000"/>
                  </a:schemeClr>
                </a:solidFill>
              </a:rPr>
              <a:t>,</a:t>
            </a:r>
          </a:p>
          <a:p>
            <a:pPr marL="0" indent="0">
              <a:buNone/>
            </a:pPr>
            <a:r>
              <a:rPr lang="fr-FR" sz="3600" dirty="0">
                <a:solidFill>
                  <a:schemeClr val="accent6">
                    <a:lumMod val="75000"/>
                  </a:schemeClr>
                </a:solidFill>
              </a:rPr>
              <a:t>                         </a:t>
            </a:r>
            <a:r>
              <a:rPr lang="fr-FR" sz="3600" dirty="0">
                <a:solidFill>
                  <a:srgbClr val="FF5960"/>
                </a:solidFill>
              </a:rPr>
              <a:t>[</a:t>
            </a:r>
            <a:r>
              <a:rPr lang="fr-FR" sz="3600" dirty="0">
                <a:solidFill>
                  <a:schemeClr val="accent6">
                    <a:lumMod val="75000"/>
                  </a:schemeClr>
                </a:solidFill>
              </a:rPr>
              <a:t>16,0,0,82</a:t>
            </a:r>
            <a:r>
              <a:rPr lang="fr-FR" sz="3600" dirty="0">
                <a:solidFill>
                  <a:srgbClr val="FF5960"/>
                </a:solidFill>
              </a:rPr>
              <a:t>]</a:t>
            </a:r>
            <a:r>
              <a:rPr lang="fr-FR" sz="3600" dirty="0">
                <a:solidFill>
                  <a:schemeClr val="accent1">
                    <a:lumMod val="50000"/>
                  </a:schemeClr>
                </a:solidFill>
              </a:rPr>
              <a:t>]</a:t>
            </a:r>
            <a:r>
              <a:rPr lang="fr-FR" sz="3600" dirty="0">
                <a:solidFill>
                  <a:schemeClr val="accent6">
                    <a:lumMod val="75000"/>
                  </a:schemeClr>
                </a:solidFill>
              </a:rPr>
              <a:t>])</a:t>
            </a:r>
          </a:p>
          <a:p>
            <a:pPr marL="0" indent="0">
              <a:buNone/>
            </a:pPr>
            <a:r>
              <a:rPr lang="fr-FR" sz="3600" dirty="0" err="1">
                <a:solidFill>
                  <a:schemeClr val="accent6">
                    <a:lumMod val="75000"/>
                  </a:schemeClr>
                </a:solidFill>
              </a:rPr>
              <a:t>x.dim</a:t>
            </a:r>
            <a:endParaRPr lang="fr-FR" sz="3600" dirty="0">
              <a:solidFill>
                <a:schemeClr val="accent6">
                  <a:lumMod val="75000"/>
                </a:schemeClr>
              </a:solidFill>
            </a:endParaRPr>
          </a:p>
          <a:p>
            <a:pPr marL="0" indent="0">
              <a:buNone/>
            </a:pPr>
            <a:r>
              <a:rPr lang="fr-FR" sz="3600" dirty="0">
                <a:solidFill>
                  <a:schemeClr val="accent6">
                    <a:lumMod val="75000"/>
                  </a:schemeClr>
                </a:solidFill>
              </a:rPr>
              <a:t>&gt;&gt;&gt; 3</a:t>
            </a:r>
          </a:p>
        </p:txBody>
      </p:sp>
      <p:sp>
        <p:nvSpPr>
          <p:cNvPr id="4" name="Rectangle 3">
            <a:extLst>
              <a:ext uri="{FF2B5EF4-FFF2-40B4-BE49-F238E27FC236}">
                <a16:creationId xmlns:a16="http://schemas.microsoft.com/office/drawing/2014/main" id="{F55C697C-288C-1DD9-71A3-94D2315D920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8737497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B546CC9E-A363-127F-EA0D-A1B515ECE03C}"/>
              </a:ext>
            </a:extLst>
          </p:cNvPr>
          <p:cNvSpPr/>
          <p:nvPr/>
        </p:nvSpPr>
        <p:spPr>
          <a:xfrm>
            <a:off x="1867182" y="563999"/>
            <a:ext cx="1073650" cy="5703570"/>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Ellipse 4">
            <a:extLst>
              <a:ext uri="{FF2B5EF4-FFF2-40B4-BE49-F238E27FC236}">
                <a16:creationId xmlns:a16="http://schemas.microsoft.com/office/drawing/2014/main" id="{5A998CF5-48C4-C270-9059-0381B1203F7F}"/>
              </a:ext>
            </a:extLst>
          </p:cNvPr>
          <p:cNvSpPr/>
          <p:nvPr/>
        </p:nvSpPr>
        <p:spPr>
          <a:xfrm>
            <a:off x="2044078" y="872609"/>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Ellipse 5">
            <a:extLst>
              <a:ext uri="{FF2B5EF4-FFF2-40B4-BE49-F238E27FC236}">
                <a16:creationId xmlns:a16="http://schemas.microsoft.com/office/drawing/2014/main" id="{16CB916F-7A38-07C5-F2CA-F5B7AAB7E55F}"/>
              </a:ext>
            </a:extLst>
          </p:cNvPr>
          <p:cNvSpPr/>
          <p:nvPr/>
        </p:nvSpPr>
        <p:spPr>
          <a:xfrm>
            <a:off x="2055392" y="1809869"/>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Ellipse 8">
            <a:extLst>
              <a:ext uri="{FF2B5EF4-FFF2-40B4-BE49-F238E27FC236}">
                <a16:creationId xmlns:a16="http://schemas.microsoft.com/office/drawing/2014/main" id="{42EBEE0E-A537-25B9-BE18-EE3BCFE3C0A1}"/>
              </a:ext>
            </a:extLst>
          </p:cNvPr>
          <p:cNvSpPr/>
          <p:nvPr/>
        </p:nvSpPr>
        <p:spPr>
          <a:xfrm>
            <a:off x="2044078" y="5301734"/>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Ellipse 10">
            <a:extLst>
              <a:ext uri="{FF2B5EF4-FFF2-40B4-BE49-F238E27FC236}">
                <a16:creationId xmlns:a16="http://schemas.microsoft.com/office/drawing/2014/main" id="{5FF854CD-A3B7-3173-720F-0416A87C5ADD}"/>
              </a:ext>
            </a:extLst>
          </p:cNvPr>
          <p:cNvSpPr/>
          <p:nvPr/>
        </p:nvSpPr>
        <p:spPr>
          <a:xfrm>
            <a:off x="2044078" y="4407336"/>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Connecteur droit 12">
            <a:extLst>
              <a:ext uri="{FF2B5EF4-FFF2-40B4-BE49-F238E27FC236}">
                <a16:creationId xmlns:a16="http://schemas.microsoft.com/office/drawing/2014/main" id="{985AB688-7E63-1D40-9929-76D71308A244}"/>
              </a:ext>
            </a:extLst>
          </p:cNvPr>
          <p:cNvCxnSpPr>
            <a:cxnSpLocks/>
          </p:cNvCxnSpPr>
          <p:nvPr/>
        </p:nvCxnSpPr>
        <p:spPr>
          <a:xfrm flipV="1">
            <a:off x="3907913" y="3687405"/>
            <a:ext cx="0" cy="304406"/>
          </a:xfrm>
          <a:prstGeom prst="line">
            <a:avLst/>
          </a:prstGeom>
          <a:ln w="47625">
            <a:solidFill>
              <a:schemeClr val="accent6">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7" name="Rectangle : coins arrondis 36">
            <a:extLst>
              <a:ext uri="{FF2B5EF4-FFF2-40B4-BE49-F238E27FC236}">
                <a16:creationId xmlns:a16="http://schemas.microsoft.com/office/drawing/2014/main" id="{98E15ED0-4B67-C459-6F32-20A059659A6B}"/>
              </a:ext>
            </a:extLst>
          </p:cNvPr>
          <p:cNvSpPr/>
          <p:nvPr/>
        </p:nvSpPr>
        <p:spPr>
          <a:xfrm>
            <a:off x="3541831" y="994409"/>
            <a:ext cx="1073650" cy="483489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Ellipse 37">
            <a:extLst>
              <a:ext uri="{FF2B5EF4-FFF2-40B4-BE49-F238E27FC236}">
                <a16:creationId xmlns:a16="http://schemas.microsoft.com/office/drawing/2014/main" id="{AE2E4221-E363-48EC-7024-715BC2E924DD}"/>
              </a:ext>
            </a:extLst>
          </p:cNvPr>
          <p:cNvSpPr/>
          <p:nvPr/>
        </p:nvSpPr>
        <p:spPr>
          <a:xfrm>
            <a:off x="3716582" y="1216579"/>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Ellipse 38">
            <a:extLst>
              <a:ext uri="{FF2B5EF4-FFF2-40B4-BE49-F238E27FC236}">
                <a16:creationId xmlns:a16="http://schemas.microsoft.com/office/drawing/2014/main" id="{086C247F-C7FA-79D3-9B7B-045D24B71910}"/>
              </a:ext>
            </a:extLst>
          </p:cNvPr>
          <p:cNvSpPr/>
          <p:nvPr/>
        </p:nvSpPr>
        <p:spPr>
          <a:xfrm>
            <a:off x="3744753" y="2007036"/>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Ellipse 39">
            <a:extLst>
              <a:ext uri="{FF2B5EF4-FFF2-40B4-BE49-F238E27FC236}">
                <a16:creationId xmlns:a16="http://schemas.microsoft.com/office/drawing/2014/main" id="{21964CCF-3E6B-97F6-137E-1F31A5ECC97F}"/>
              </a:ext>
            </a:extLst>
          </p:cNvPr>
          <p:cNvSpPr/>
          <p:nvPr/>
        </p:nvSpPr>
        <p:spPr>
          <a:xfrm>
            <a:off x="3711698" y="4909902"/>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Ellipse 40">
            <a:extLst>
              <a:ext uri="{FF2B5EF4-FFF2-40B4-BE49-F238E27FC236}">
                <a16:creationId xmlns:a16="http://schemas.microsoft.com/office/drawing/2014/main" id="{F17E75EE-6E62-E2AC-3A0A-2E43516E6135}"/>
              </a:ext>
            </a:extLst>
          </p:cNvPr>
          <p:cNvSpPr/>
          <p:nvPr/>
        </p:nvSpPr>
        <p:spPr>
          <a:xfrm>
            <a:off x="3730041" y="4108371"/>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 coins arrondis 42">
            <a:extLst>
              <a:ext uri="{FF2B5EF4-FFF2-40B4-BE49-F238E27FC236}">
                <a16:creationId xmlns:a16="http://schemas.microsoft.com/office/drawing/2014/main" id="{CEF67710-84AF-7016-F78C-97AC33F3AB2F}"/>
              </a:ext>
            </a:extLst>
          </p:cNvPr>
          <p:cNvSpPr/>
          <p:nvPr/>
        </p:nvSpPr>
        <p:spPr>
          <a:xfrm>
            <a:off x="8248787" y="912614"/>
            <a:ext cx="1073650" cy="480631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 name="Ellipse 43">
            <a:extLst>
              <a:ext uri="{FF2B5EF4-FFF2-40B4-BE49-F238E27FC236}">
                <a16:creationId xmlns:a16="http://schemas.microsoft.com/office/drawing/2014/main" id="{D75BEDD0-EFE3-906D-2E6B-357E42D96930}"/>
              </a:ext>
            </a:extLst>
          </p:cNvPr>
          <p:cNvSpPr/>
          <p:nvPr/>
        </p:nvSpPr>
        <p:spPr>
          <a:xfrm>
            <a:off x="8398484" y="1195505"/>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Ellipse 44">
            <a:extLst>
              <a:ext uri="{FF2B5EF4-FFF2-40B4-BE49-F238E27FC236}">
                <a16:creationId xmlns:a16="http://schemas.microsoft.com/office/drawing/2014/main" id="{E8D441CD-A752-1D32-3761-E6FC44A67679}"/>
              </a:ext>
            </a:extLst>
          </p:cNvPr>
          <p:cNvSpPr/>
          <p:nvPr/>
        </p:nvSpPr>
        <p:spPr>
          <a:xfrm>
            <a:off x="8416283" y="2027039"/>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Ellipse 45">
            <a:extLst>
              <a:ext uri="{FF2B5EF4-FFF2-40B4-BE49-F238E27FC236}">
                <a16:creationId xmlns:a16="http://schemas.microsoft.com/office/drawing/2014/main" id="{641628F5-F322-742D-029D-E136B6C86BF3}"/>
              </a:ext>
            </a:extLst>
          </p:cNvPr>
          <p:cNvSpPr/>
          <p:nvPr/>
        </p:nvSpPr>
        <p:spPr>
          <a:xfrm>
            <a:off x="8425683" y="4887396"/>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Ellipse 46">
            <a:extLst>
              <a:ext uri="{FF2B5EF4-FFF2-40B4-BE49-F238E27FC236}">
                <a16:creationId xmlns:a16="http://schemas.microsoft.com/office/drawing/2014/main" id="{6E362F68-67AF-EF19-E471-F9CB471FEB06}"/>
              </a:ext>
            </a:extLst>
          </p:cNvPr>
          <p:cNvSpPr/>
          <p:nvPr/>
        </p:nvSpPr>
        <p:spPr>
          <a:xfrm>
            <a:off x="8425683" y="4095869"/>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8" name="Connecteur droit 47">
            <a:extLst>
              <a:ext uri="{FF2B5EF4-FFF2-40B4-BE49-F238E27FC236}">
                <a16:creationId xmlns:a16="http://schemas.microsoft.com/office/drawing/2014/main" id="{55F17598-260D-FA6E-9B3B-A79434B827BE}"/>
              </a:ext>
            </a:extLst>
          </p:cNvPr>
          <p:cNvCxnSpPr>
            <a:cxnSpLocks/>
            <a:stCxn id="45" idx="4"/>
          </p:cNvCxnSpPr>
          <p:nvPr/>
        </p:nvCxnSpPr>
        <p:spPr>
          <a:xfrm>
            <a:off x="8764898" y="2724269"/>
            <a:ext cx="20714" cy="1371600"/>
          </a:xfrm>
          <a:prstGeom prst="line">
            <a:avLst/>
          </a:prstGeom>
          <a:ln w="47625">
            <a:solidFill>
              <a:schemeClr val="accent6">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9" name="Rectangle : coins arrondis 48">
            <a:extLst>
              <a:ext uri="{FF2B5EF4-FFF2-40B4-BE49-F238E27FC236}">
                <a16:creationId xmlns:a16="http://schemas.microsoft.com/office/drawing/2014/main" id="{8D5AA018-5513-1698-8812-26D4EC6F59E1}"/>
              </a:ext>
            </a:extLst>
          </p:cNvPr>
          <p:cNvSpPr/>
          <p:nvPr/>
        </p:nvSpPr>
        <p:spPr>
          <a:xfrm>
            <a:off x="9868566" y="2114550"/>
            <a:ext cx="1073650" cy="2571750"/>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0" name="Ellipse 49">
            <a:extLst>
              <a:ext uri="{FF2B5EF4-FFF2-40B4-BE49-F238E27FC236}">
                <a16:creationId xmlns:a16="http://schemas.microsoft.com/office/drawing/2014/main" id="{A830DDA3-0AAE-0650-8716-E1C1706DFC23}"/>
              </a:ext>
            </a:extLst>
          </p:cNvPr>
          <p:cNvSpPr/>
          <p:nvPr/>
        </p:nvSpPr>
        <p:spPr>
          <a:xfrm>
            <a:off x="10045462" y="2255996"/>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prstClr val="white"/>
                </a:solidFill>
                <a:effectLst/>
                <a:uLnTx/>
                <a:uFillTx/>
                <a:latin typeface="Calibri" panose="020F0502020204030204"/>
                <a:ea typeface="+mn-ea"/>
                <a:cs typeface="+mn-cs"/>
              </a:rPr>
              <a:t>Cat</a:t>
            </a:r>
          </a:p>
        </p:txBody>
      </p:sp>
      <p:sp>
        <p:nvSpPr>
          <p:cNvPr id="51" name="Ellipse 50">
            <a:extLst>
              <a:ext uri="{FF2B5EF4-FFF2-40B4-BE49-F238E27FC236}">
                <a16:creationId xmlns:a16="http://schemas.microsoft.com/office/drawing/2014/main" id="{7C6E266D-20E1-6CCF-E66F-79FBC11C5F9A}"/>
              </a:ext>
            </a:extLst>
          </p:cNvPr>
          <p:cNvSpPr/>
          <p:nvPr/>
        </p:nvSpPr>
        <p:spPr>
          <a:xfrm>
            <a:off x="10056776" y="3051810"/>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prstClr val="white"/>
                </a:solidFill>
                <a:effectLst/>
                <a:uLnTx/>
                <a:uFillTx/>
                <a:latin typeface="Calibri" panose="020F0502020204030204"/>
                <a:ea typeface="+mn-ea"/>
                <a:cs typeface="+mn-cs"/>
              </a:rPr>
              <a:t>Dog</a:t>
            </a:r>
          </a:p>
        </p:txBody>
      </p:sp>
      <p:sp>
        <p:nvSpPr>
          <p:cNvPr id="53" name="Ellipse 52">
            <a:extLst>
              <a:ext uri="{FF2B5EF4-FFF2-40B4-BE49-F238E27FC236}">
                <a16:creationId xmlns:a16="http://schemas.microsoft.com/office/drawing/2014/main" id="{4BA12191-BF5D-C7CB-0898-126BD16D1DE6}"/>
              </a:ext>
            </a:extLst>
          </p:cNvPr>
          <p:cNvSpPr/>
          <p:nvPr/>
        </p:nvSpPr>
        <p:spPr>
          <a:xfrm>
            <a:off x="10056776" y="3847624"/>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dirty="0">
                <a:ln>
                  <a:noFill/>
                </a:ln>
                <a:solidFill>
                  <a:prstClr val="white"/>
                </a:solidFill>
                <a:effectLst/>
                <a:uLnTx/>
                <a:uFillTx/>
                <a:latin typeface="Calibri" panose="020F0502020204030204"/>
                <a:ea typeface="+mn-ea"/>
                <a:cs typeface="+mn-cs"/>
              </a:rPr>
              <a:t>Other</a:t>
            </a:r>
          </a:p>
        </p:txBody>
      </p:sp>
      <p:sp>
        <p:nvSpPr>
          <p:cNvPr id="55" name="ZoneTexte 54">
            <a:extLst>
              <a:ext uri="{FF2B5EF4-FFF2-40B4-BE49-F238E27FC236}">
                <a16:creationId xmlns:a16="http://schemas.microsoft.com/office/drawing/2014/main" id="{E80EDCE4-2B08-388A-0938-1AFC2A93BC95}"/>
              </a:ext>
            </a:extLst>
          </p:cNvPr>
          <p:cNvSpPr txBox="1"/>
          <p:nvPr/>
        </p:nvSpPr>
        <p:spPr>
          <a:xfrm>
            <a:off x="1897003" y="105629"/>
            <a:ext cx="85561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Layer 1</a:t>
            </a:r>
          </a:p>
        </p:txBody>
      </p:sp>
      <p:sp>
        <p:nvSpPr>
          <p:cNvPr id="56" name="ZoneTexte 55">
            <a:extLst>
              <a:ext uri="{FF2B5EF4-FFF2-40B4-BE49-F238E27FC236}">
                <a16:creationId xmlns:a16="http://schemas.microsoft.com/office/drawing/2014/main" id="{31F9D035-6936-8920-BFE7-2FCE7309F7CA}"/>
              </a:ext>
            </a:extLst>
          </p:cNvPr>
          <p:cNvSpPr txBox="1"/>
          <p:nvPr/>
        </p:nvSpPr>
        <p:spPr>
          <a:xfrm>
            <a:off x="3639943" y="107691"/>
            <a:ext cx="85561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Layer 2</a:t>
            </a:r>
          </a:p>
        </p:txBody>
      </p:sp>
      <p:sp>
        <p:nvSpPr>
          <p:cNvPr id="57" name="ZoneTexte 56">
            <a:extLst>
              <a:ext uri="{FF2B5EF4-FFF2-40B4-BE49-F238E27FC236}">
                <a16:creationId xmlns:a16="http://schemas.microsoft.com/office/drawing/2014/main" id="{B7662300-EC77-7213-95D4-17B1BE930324}"/>
              </a:ext>
            </a:extLst>
          </p:cNvPr>
          <p:cNvSpPr txBox="1"/>
          <p:nvPr/>
        </p:nvSpPr>
        <p:spPr>
          <a:xfrm>
            <a:off x="10045462" y="105629"/>
            <a:ext cx="88767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Layer N</a:t>
            </a:r>
          </a:p>
        </p:txBody>
      </p:sp>
      <p:sp>
        <p:nvSpPr>
          <p:cNvPr id="59" name="ZoneTexte 58">
            <a:extLst>
              <a:ext uri="{FF2B5EF4-FFF2-40B4-BE49-F238E27FC236}">
                <a16:creationId xmlns:a16="http://schemas.microsoft.com/office/drawing/2014/main" id="{10DA6822-7E04-77A6-36B9-7C2784FB7E14}"/>
              </a:ext>
            </a:extLst>
          </p:cNvPr>
          <p:cNvSpPr txBox="1"/>
          <p:nvPr/>
        </p:nvSpPr>
        <p:spPr>
          <a:xfrm>
            <a:off x="8320634" y="105629"/>
            <a:ext cx="10752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Layer N-1</a:t>
            </a:r>
          </a:p>
        </p:txBody>
      </p:sp>
      <p:pic>
        <p:nvPicPr>
          <p:cNvPr id="61" name="Image 60">
            <a:extLst>
              <a:ext uri="{FF2B5EF4-FFF2-40B4-BE49-F238E27FC236}">
                <a16:creationId xmlns:a16="http://schemas.microsoft.com/office/drawing/2014/main" id="{77C28479-8C85-24AB-EE70-79574EA8E056}"/>
              </a:ext>
            </a:extLst>
          </p:cNvPr>
          <p:cNvPicPr>
            <a:picLocks noChangeAspect="1"/>
          </p:cNvPicPr>
          <p:nvPr/>
        </p:nvPicPr>
        <p:blipFill rotWithShape="1">
          <a:blip r:embed="rId2"/>
          <a:srcRect r="31576"/>
          <a:stretch/>
        </p:blipFill>
        <p:spPr>
          <a:xfrm>
            <a:off x="106217" y="2999249"/>
            <a:ext cx="769866" cy="810100"/>
          </a:xfrm>
          <a:prstGeom prst="rect">
            <a:avLst/>
          </a:prstGeom>
        </p:spPr>
      </p:pic>
      <p:sp>
        <p:nvSpPr>
          <p:cNvPr id="67" name="Rectangle : coins arrondis 66">
            <a:extLst>
              <a:ext uri="{FF2B5EF4-FFF2-40B4-BE49-F238E27FC236}">
                <a16:creationId xmlns:a16="http://schemas.microsoft.com/office/drawing/2014/main" id="{4903990D-F882-66CF-1C45-CB58176EAADF}"/>
              </a:ext>
            </a:extLst>
          </p:cNvPr>
          <p:cNvSpPr/>
          <p:nvPr/>
        </p:nvSpPr>
        <p:spPr>
          <a:xfrm>
            <a:off x="5943134" y="548640"/>
            <a:ext cx="1073650" cy="5703570"/>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9" name="Ellipse 68">
            <a:extLst>
              <a:ext uri="{FF2B5EF4-FFF2-40B4-BE49-F238E27FC236}">
                <a16:creationId xmlns:a16="http://schemas.microsoft.com/office/drawing/2014/main" id="{873854CA-7C1A-A3CC-5CBA-822144F73EE6}"/>
              </a:ext>
            </a:extLst>
          </p:cNvPr>
          <p:cNvSpPr/>
          <p:nvPr/>
        </p:nvSpPr>
        <p:spPr>
          <a:xfrm>
            <a:off x="6162633" y="872609"/>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Ellipse 69">
            <a:extLst>
              <a:ext uri="{FF2B5EF4-FFF2-40B4-BE49-F238E27FC236}">
                <a16:creationId xmlns:a16="http://schemas.microsoft.com/office/drawing/2014/main" id="{D013FF8A-5CA4-E03B-16FF-A6F3DA47080B}"/>
              </a:ext>
            </a:extLst>
          </p:cNvPr>
          <p:cNvSpPr/>
          <p:nvPr/>
        </p:nvSpPr>
        <p:spPr>
          <a:xfrm>
            <a:off x="6173947" y="1809869"/>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Ellipse 70">
            <a:extLst>
              <a:ext uri="{FF2B5EF4-FFF2-40B4-BE49-F238E27FC236}">
                <a16:creationId xmlns:a16="http://schemas.microsoft.com/office/drawing/2014/main" id="{B2A19BAC-F9E1-6D63-5101-91F6826FC51B}"/>
              </a:ext>
            </a:extLst>
          </p:cNvPr>
          <p:cNvSpPr/>
          <p:nvPr/>
        </p:nvSpPr>
        <p:spPr>
          <a:xfrm>
            <a:off x="6162633" y="5301734"/>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Ellipse 71">
            <a:extLst>
              <a:ext uri="{FF2B5EF4-FFF2-40B4-BE49-F238E27FC236}">
                <a16:creationId xmlns:a16="http://schemas.microsoft.com/office/drawing/2014/main" id="{22210093-F12B-F63B-CE19-27FB7003D807}"/>
              </a:ext>
            </a:extLst>
          </p:cNvPr>
          <p:cNvSpPr/>
          <p:nvPr/>
        </p:nvSpPr>
        <p:spPr>
          <a:xfrm>
            <a:off x="6162633" y="4407336"/>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ZoneTexte 73">
            <a:extLst>
              <a:ext uri="{FF2B5EF4-FFF2-40B4-BE49-F238E27FC236}">
                <a16:creationId xmlns:a16="http://schemas.microsoft.com/office/drawing/2014/main" id="{AA3396F0-1895-D0F3-4D88-1AF232F9FB16}"/>
              </a:ext>
            </a:extLst>
          </p:cNvPr>
          <p:cNvSpPr txBox="1"/>
          <p:nvPr/>
        </p:nvSpPr>
        <p:spPr>
          <a:xfrm>
            <a:off x="6015558" y="110728"/>
            <a:ext cx="91172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Layer …</a:t>
            </a:r>
          </a:p>
        </p:txBody>
      </p:sp>
      <p:sp>
        <p:nvSpPr>
          <p:cNvPr id="2" name="Ellipse 1">
            <a:extLst>
              <a:ext uri="{FF2B5EF4-FFF2-40B4-BE49-F238E27FC236}">
                <a16:creationId xmlns:a16="http://schemas.microsoft.com/office/drawing/2014/main" id="{48A0B249-295B-B1E9-22A6-0C4B20AFBB16}"/>
              </a:ext>
            </a:extLst>
          </p:cNvPr>
          <p:cNvSpPr/>
          <p:nvPr/>
        </p:nvSpPr>
        <p:spPr>
          <a:xfrm>
            <a:off x="3125367" y="3399052"/>
            <a:ext cx="169635" cy="172410"/>
          </a:xfrm>
          <a:prstGeom prst="ellipse">
            <a:avLst/>
          </a:prstGeom>
          <a:solidFill>
            <a:srgbClr val="7030A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 name="Connecteur droit 2">
            <a:extLst>
              <a:ext uri="{FF2B5EF4-FFF2-40B4-BE49-F238E27FC236}">
                <a16:creationId xmlns:a16="http://schemas.microsoft.com/office/drawing/2014/main" id="{976AA704-117E-0220-ED0B-E6442A62CC8E}"/>
              </a:ext>
            </a:extLst>
          </p:cNvPr>
          <p:cNvCxnSpPr>
            <a:cxnSpLocks/>
            <a:stCxn id="5" idx="6"/>
            <a:endCxn id="2" idx="2"/>
          </p:cNvCxnSpPr>
          <p:nvPr/>
        </p:nvCxnSpPr>
        <p:spPr>
          <a:xfrm>
            <a:off x="2741308" y="1221224"/>
            <a:ext cx="384059" cy="2264033"/>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6531E01B-BFA3-0B73-05BD-A326F9456CA4}"/>
              </a:ext>
            </a:extLst>
          </p:cNvPr>
          <p:cNvCxnSpPr>
            <a:cxnSpLocks/>
            <a:stCxn id="6" idx="6"/>
            <a:endCxn id="2" idx="2"/>
          </p:cNvCxnSpPr>
          <p:nvPr/>
        </p:nvCxnSpPr>
        <p:spPr>
          <a:xfrm>
            <a:off x="2752622" y="2158484"/>
            <a:ext cx="372745" cy="1326773"/>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969E1AF1-BD43-7DD8-6853-912A4FB68F35}"/>
              </a:ext>
            </a:extLst>
          </p:cNvPr>
          <p:cNvCxnSpPr>
            <a:cxnSpLocks/>
            <a:stCxn id="11" idx="6"/>
            <a:endCxn id="2" idx="2"/>
          </p:cNvCxnSpPr>
          <p:nvPr/>
        </p:nvCxnSpPr>
        <p:spPr>
          <a:xfrm flipV="1">
            <a:off x="2741308" y="3485257"/>
            <a:ext cx="384059" cy="1270694"/>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1158B5D8-B83E-8538-1ECB-D005D1E64720}"/>
              </a:ext>
            </a:extLst>
          </p:cNvPr>
          <p:cNvCxnSpPr>
            <a:cxnSpLocks/>
          </p:cNvCxnSpPr>
          <p:nvPr/>
        </p:nvCxnSpPr>
        <p:spPr>
          <a:xfrm flipV="1">
            <a:off x="2784031" y="3419155"/>
            <a:ext cx="341336" cy="2195576"/>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sp>
        <p:nvSpPr>
          <p:cNvPr id="25" name="Ellipse 24">
            <a:extLst>
              <a:ext uri="{FF2B5EF4-FFF2-40B4-BE49-F238E27FC236}">
                <a16:creationId xmlns:a16="http://schemas.microsoft.com/office/drawing/2014/main" id="{C4F54FC9-9FBD-3B96-72BC-902603DFD039}"/>
              </a:ext>
            </a:extLst>
          </p:cNvPr>
          <p:cNvSpPr/>
          <p:nvPr/>
        </p:nvSpPr>
        <p:spPr>
          <a:xfrm>
            <a:off x="2054229" y="3051810"/>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7" name="Connecteur droit 26">
            <a:extLst>
              <a:ext uri="{FF2B5EF4-FFF2-40B4-BE49-F238E27FC236}">
                <a16:creationId xmlns:a16="http://schemas.microsoft.com/office/drawing/2014/main" id="{80360635-369E-BA46-EEF3-6A70CB268E0D}"/>
              </a:ext>
            </a:extLst>
          </p:cNvPr>
          <p:cNvCxnSpPr>
            <a:cxnSpLocks/>
            <a:stCxn id="11" idx="0"/>
            <a:endCxn id="6" idx="4"/>
          </p:cNvCxnSpPr>
          <p:nvPr/>
        </p:nvCxnSpPr>
        <p:spPr>
          <a:xfrm flipV="1">
            <a:off x="2392693" y="2507099"/>
            <a:ext cx="11314" cy="1900237"/>
          </a:xfrm>
          <a:prstGeom prst="line">
            <a:avLst/>
          </a:prstGeom>
          <a:ln w="47625">
            <a:solidFill>
              <a:schemeClr val="accent6">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0B08C4F1-1EF4-93E9-12D3-C2BEBCAA02D5}"/>
              </a:ext>
            </a:extLst>
          </p:cNvPr>
          <p:cNvCxnSpPr>
            <a:cxnSpLocks/>
            <a:stCxn id="72" idx="0"/>
          </p:cNvCxnSpPr>
          <p:nvPr/>
        </p:nvCxnSpPr>
        <p:spPr>
          <a:xfrm flipV="1">
            <a:off x="6511248" y="2507099"/>
            <a:ext cx="11314" cy="1900237"/>
          </a:xfrm>
          <a:prstGeom prst="line">
            <a:avLst/>
          </a:prstGeom>
          <a:ln w="47625">
            <a:solidFill>
              <a:schemeClr val="accent6">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1" name="Ellipse 30">
            <a:extLst>
              <a:ext uri="{FF2B5EF4-FFF2-40B4-BE49-F238E27FC236}">
                <a16:creationId xmlns:a16="http://schemas.microsoft.com/office/drawing/2014/main" id="{54AD5CB8-CA89-9D66-16BA-FCCC15BC7F7A}"/>
              </a:ext>
            </a:extLst>
          </p:cNvPr>
          <p:cNvSpPr/>
          <p:nvPr/>
        </p:nvSpPr>
        <p:spPr>
          <a:xfrm>
            <a:off x="6162633" y="3053006"/>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Ellipse 34">
            <a:extLst>
              <a:ext uri="{FF2B5EF4-FFF2-40B4-BE49-F238E27FC236}">
                <a16:creationId xmlns:a16="http://schemas.microsoft.com/office/drawing/2014/main" id="{73C58D16-BE66-18AD-C3BE-BCB98BA67168}"/>
              </a:ext>
            </a:extLst>
          </p:cNvPr>
          <p:cNvSpPr/>
          <p:nvPr/>
        </p:nvSpPr>
        <p:spPr>
          <a:xfrm>
            <a:off x="5141309" y="3222779"/>
            <a:ext cx="182122" cy="183125"/>
          </a:xfrm>
          <a:prstGeom prst="ellipse">
            <a:avLst/>
          </a:prstGeom>
          <a:solidFill>
            <a:srgbClr val="7030A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Ellipse 35">
            <a:extLst>
              <a:ext uri="{FF2B5EF4-FFF2-40B4-BE49-F238E27FC236}">
                <a16:creationId xmlns:a16="http://schemas.microsoft.com/office/drawing/2014/main" id="{8878757B-95B0-D53E-92AA-E30D443D0BE6}"/>
              </a:ext>
            </a:extLst>
          </p:cNvPr>
          <p:cNvSpPr/>
          <p:nvPr/>
        </p:nvSpPr>
        <p:spPr>
          <a:xfrm>
            <a:off x="7472753" y="3421086"/>
            <a:ext cx="163734" cy="172410"/>
          </a:xfrm>
          <a:prstGeom prst="ellipse">
            <a:avLst/>
          </a:prstGeom>
          <a:solidFill>
            <a:srgbClr val="7030A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4" name="Connecteur droit 63">
            <a:extLst>
              <a:ext uri="{FF2B5EF4-FFF2-40B4-BE49-F238E27FC236}">
                <a16:creationId xmlns:a16="http://schemas.microsoft.com/office/drawing/2014/main" id="{05314303-DEB1-6F44-9CE5-B17F4A2096D4}"/>
              </a:ext>
            </a:extLst>
          </p:cNvPr>
          <p:cNvCxnSpPr>
            <a:cxnSpLocks/>
            <a:stCxn id="25" idx="6"/>
            <a:endCxn id="2" idx="2"/>
          </p:cNvCxnSpPr>
          <p:nvPr/>
        </p:nvCxnSpPr>
        <p:spPr>
          <a:xfrm>
            <a:off x="2751459" y="3400425"/>
            <a:ext cx="373908" cy="84832"/>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sp>
        <p:nvSpPr>
          <p:cNvPr id="76" name="Ellipse 75">
            <a:extLst>
              <a:ext uri="{FF2B5EF4-FFF2-40B4-BE49-F238E27FC236}">
                <a16:creationId xmlns:a16="http://schemas.microsoft.com/office/drawing/2014/main" id="{990F53FD-8289-4114-5BE0-5FA0E8235EFD}"/>
              </a:ext>
            </a:extLst>
          </p:cNvPr>
          <p:cNvSpPr/>
          <p:nvPr/>
        </p:nvSpPr>
        <p:spPr>
          <a:xfrm>
            <a:off x="3729139" y="3050416"/>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7" name="Connecteur droit 76">
            <a:extLst>
              <a:ext uri="{FF2B5EF4-FFF2-40B4-BE49-F238E27FC236}">
                <a16:creationId xmlns:a16="http://schemas.microsoft.com/office/drawing/2014/main" id="{B555E51B-59F2-AB1A-0D0B-E65F30043D75}"/>
              </a:ext>
            </a:extLst>
          </p:cNvPr>
          <p:cNvCxnSpPr>
            <a:cxnSpLocks/>
          </p:cNvCxnSpPr>
          <p:nvPr/>
        </p:nvCxnSpPr>
        <p:spPr>
          <a:xfrm flipV="1">
            <a:off x="4078656" y="2693249"/>
            <a:ext cx="14712" cy="1404105"/>
          </a:xfrm>
          <a:prstGeom prst="line">
            <a:avLst/>
          </a:prstGeom>
          <a:ln w="47625">
            <a:solidFill>
              <a:schemeClr val="accent6">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80" name="Ellipse 79">
            <a:extLst>
              <a:ext uri="{FF2B5EF4-FFF2-40B4-BE49-F238E27FC236}">
                <a16:creationId xmlns:a16="http://schemas.microsoft.com/office/drawing/2014/main" id="{827BF562-0AEA-7C32-30B3-FEC1BE3D74D1}"/>
              </a:ext>
            </a:extLst>
          </p:cNvPr>
          <p:cNvSpPr/>
          <p:nvPr/>
        </p:nvSpPr>
        <p:spPr>
          <a:xfrm>
            <a:off x="8416283" y="3039420"/>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5" name="Connecteur droit 84">
            <a:extLst>
              <a:ext uri="{FF2B5EF4-FFF2-40B4-BE49-F238E27FC236}">
                <a16:creationId xmlns:a16="http://schemas.microsoft.com/office/drawing/2014/main" id="{039C8CC0-AE65-8D58-71B2-707B2A5F882C}"/>
              </a:ext>
            </a:extLst>
          </p:cNvPr>
          <p:cNvCxnSpPr>
            <a:cxnSpLocks/>
            <a:stCxn id="38" idx="2"/>
            <a:endCxn id="2" idx="6"/>
          </p:cNvCxnSpPr>
          <p:nvPr/>
        </p:nvCxnSpPr>
        <p:spPr>
          <a:xfrm flipH="1">
            <a:off x="3295002" y="1565194"/>
            <a:ext cx="421580" cy="1920063"/>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88" name="Connecteur droit 87">
            <a:extLst>
              <a:ext uri="{FF2B5EF4-FFF2-40B4-BE49-F238E27FC236}">
                <a16:creationId xmlns:a16="http://schemas.microsoft.com/office/drawing/2014/main" id="{7BD67309-993A-9EC6-F612-0D580192C156}"/>
              </a:ext>
            </a:extLst>
          </p:cNvPr>
          <p:cNvCxnSpPr>
            <a:cxnSpLocks/>
            <a:stCxn id="39" idx="2"/>
            <a:endCxn id="2" idx="6"/>
          </p:cNvCxnSpPr>
          <p:nvPr/>
        </p:nvCxnSpPr>
        <p:spPr>
          <a:xfrm flipH="1">
            <a:off x="3295002" y="2355651"/>
            <a:ext cx="449751" cy="1129606"/>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91" name="Connecteur droit 90">
            <a:extLst>
              <a:ext uri="{FF2B5EF4-FFF2-40B4-BE49-F238E27FC236}">
                <a16:creationId xmlns:a16="http://schemas.microsoft.com/office/drawing/2014/main" id="{F03BC482-8CA6-ED96-D5E6-929C001CF336}"/>
              </a:ext>
            </a:extLst>
          </p:cNvPr>
          <p:cNvCxnSpPr>
            <a:cxnSpLocks/>
            <a:stCxn id="2" idx="6"/>
            <a:endCxn id="76" idx="2"/>
          </p:cNvCxnSpPr>
          <p:nvPr/>
        </p:nvCxnSpPr>
        <p:spPr>
          <a:xfrm flipV="1">
            <a:off x="3295002" y="3399031"/>
            <a:ext cx="434137" cy="86226"/>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95" name="Connecteur droit 94">
            <a:extLst>
              <a:ext uri="{FF2B5EF4-FFF2-40B4-BE49-F238E27FC236}">
                <a16:creationId xmlns:a16="http://schemas.microsoft.com/office/drawing/2014/main" id="{7EBCB0B3-6DDE-CA68-7223-A4D33C6132A4}"/>
              </a:ext>
            </a:extLst>
          </p:cNvPr>
          <p:cNvCxnSpPr>
            <a:cxnSpLocks/>
            <a:stCxn id="2" idx="6"/>
            <a:endCxn id="41" idx="2"/>
          </p:cNvCxnSpPr>
          <p:nvPr/>
        </p:nvCxnSpPr>
        <p:spPr>
          <a:xfrm>
            <a:off x="3295002" y="3485257"/>
            <a:ext cx="435039" cy="971729"/>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06" name="Connecteur droit 105">
            <a:extLst>
              <a:ext uri="{FF2B5EF4-FFF2-40B4-BE49-F238E27FC236}">
                <a16:creationId xmlns:a16="http://schemas.microsoft.com/office/drawing/2014/main" id="{A2834F35-EF27-2450-A874-EA5A10C56BB1}"/>
              </a:ext>
            </a:extLst>
          </p:cNvPr>
          <p:cNvCxnSpPr>
            <a:cxnSpLocks/>
            <a:stCxn id="35" idx="2"/>
            <a:endCxn id="38" idx="6"/>
          </p:cNvCxnSpPr>
          <p:nvPr/>
        </p:nvCxnSpPr>
        <p:spPr>
          <a:xfrm flipH="1" flipV="1">
            <a:off x="4413812" y="1565194"/>
            <a:ext cx="727497" cy="1749148"/>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09" name="Connecteur droit 108">
            <a:extLst>
              <a:ext uri="{FF2B5EF4-FFF2-40B4-BE49-F238E27FC236}">
                <a16:creationId xmlns:a16="http://schemas.microsoft.com/office/drawing/2014/main" id="{547407BB-5C4F-89C4-89C5-20BF52E6E509}"/>
              </a:ext>
            </a:extLst>
          </p:cNvPr>
          <p:cNvCxnSpPr>
            <a:cxnSpLocks/>
            <a:stCxn id="2" idx="6"/>
            <a:endCxn id="40" idx="2"/>
          </p:cNvCxnSpPr>
          <p:nvPr/>
        </p:nvCxnSpPr>
        <p:spPr>
          <a:xfrm>
            <a:off x="3295002" y="3485257"/>
            <a:ext cx="416696" cy="1773260"/>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12" name="Connecteur droit 111">
            <a:extLst>
              <a:ext uri="{FF2B5EF4-FFF2-40B4-BE49-F238E27FC236}">
                <a16:creationId xmlns:a16="http://schemas.microsoft.com/office/drawing/2014/main" id="{F8089AAB-B3AC-6918-4370-5B3147AC2373}"/>
              </a:ext>
            </a:extLst>
          </p:cNvPr>
          <p:cNvCxnSpPr>
            <a:cxnSpLocks/>
            <a:stCxn id="35" idx="2"/>
            <a:endCxn id="39" idx="6"/>
          </p:cNvCxnSpPr>
          <p:nvPr/>
        </p:nvCxnSpPr>
        <p:spPr>
          <a:xfrm flipH="1" flipV="1">
            <a:off x="4441983" y="2355651"/>
            <a:ext cx="699326" cy="958691"/>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158CF860-F534-2430-46BE-18A76B5C634B}"/>
              </a:ext>
            </a:extLst>
          </p:cNvPr>
          <p:cNvCxnSpPr>
            <a:cxnSpLocks/>
            <a:stCxn id="35" idx="2"/>
            <a:endCxn id="76" idx="6"/>
          </p:cNvCxnSpPr>
          <p:nvPr/>
        </p:nvCxnSpPr>
        <p:spPr>
          <a:xfrm flipH="1">
            <a:off x="4426369" y="3314342"/>
            <a:ext cx="714940" cy="84689"/>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18" name="Connecteur droit 117">
            <a:extLst>
              <a:ext uri="{FF2B5EF4-FFF2-40B4-BE49-F238E27FC236}">
                <a16:creationId xmlns:a16="http://schemas.microsoft.com/office/drawing/2014/main" id="{DB043DD3-20EA-6D2C-CA68-426437DD5178}"/>
              </a:ext>
            </a:extLst>
          </p:cNvPr>
          <p:cNvCxnSpPr>
            <a:cxnSpLocks/>
            <a:stCxn id="35" idx="2"/>
            <a:endCxn id="41" idx="6"/>
          </p:cNvCxnSpPr>
          <p:nvPr/>
        </p:nvCxnSpPr>
        <p:spPr>
          <a:xfrm flipH="1">
            <a:off x="4427271" y="3314342"/>
            <a:ext cx="714038" cy="1142644"/>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23" name="Connecteur droit 122">
            <a:extLst>
              <a:ext uri="{FF2B5EF4-FFF2-40B4-BE49-F238E27FC236}">
                <a16:creationId xmlns:a16="http://schemas.microsoft.com/office/drawing/2014/main" id="{0EE77F57-8F55-31F7-E9A1-CE13E3D463DB}"/>
              </a:ext>
            </a:extLst>
          </p:cNvPr>
          <p:cNvCxnSpPr>
            <a:cxnSpLocks/>
            <a:stCxn id="35" idx="2"/>
            <a:endCxn id="40" idx="6"/>
          </p:cNvCxnSpPr>
          <p:nvPr/>
        </p:nvCxnSpPr>
        <p:spPr>
          <a:xfrm flipH="1">
            <a:off x="4408928" y="3314342"/>
            <a:ext cx="732381" cy="1944175"/>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sp>
        <p:nvSpPr>
          <p:cNvPr id="126" name="Ellipse 125">
            <a:extLst>
              <a:ext uri="{FF2B5EF4-FFF2-40B4-BE49-F238E27FC236}">
                <a16:creationId xmlns:a16="http://schemas.microsoft.com/office/drawing/2014/main" id="{EB4E929F-A1BB-8850-E3F1-F0F3EA2F2396}"/>
              </a:ext>
            </a:extLst>
          </p:cNvPr>
          <p:cNvSpPr/>
          <p:nvPr/>
        </p:nvSpPr>
        <p:spPr>
          <a:xfrm>
            <a:off x="9498465" y="3244814"/>
            <a:ext cx="176090" cy="172410"/>
          </a:xfrm>
          <a:prstGeom prst="ellipse">
            <a:avLst/>
          </a:prstGeom>
          <a:solidFill>
            <a:srgbClr val="7030A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7" name="Connecteur droit 126">
            <a:extLst>
              <a:ext uri="{FF2B5EF4-FFF2-40B4-BE49-F238E27FC236}">
                <a16:creationId xmlns:a16="http://schemas.microsoft.com/office/drawing/2014/main" id="{8988C016-27BD-1472-1752-8F1E5CE3A729}"/>
              </a:ext>
            </a:extLst>
          </p:cNvPr>
          <p:cNvCxnSpPr>
            <a:cxnSpLocks/>
            <a:stCxn id="50" idx="2"/>
            <a:endCxn id="126" idx="6"/>
          </p:cNvCxnSpPr>
          <p:nvPr/>
        </p:nvCxnSpPr>
        <p:spPr>
          <a:xfrm flipH="1">
            <a:off x="9674555" y="2604611"/>
            <a:ext cx="370907" cy="726408"/>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30" name="Connecteur droit 129">
            <a:extLst>
              <a:ext uri="{FF2B5EF4-FFF2-40B4-BE49-F238E27FC236}">
                <a16:creationId xmlns:a16="http://schemas.microsoft.com/office/drawing/2014/main" id="{B6584B78-A282-0C97-D369-1D0236528BC1}"/>
              </a:ext>
            </a:extLst>
          </p:cNvPr>
          <p:cNvCxnSpPr>
            <a:cxnSpLocks/>
            <a:stCxn id="51" idx="2"/>
            <a:endCxn id="126" idx="6"/>
          </p:cNvCxnSpPr>
          <p:nvPr/>
        </p:nvCxnSpPr>
        <p:spPr>
          <a:xfrm flipH="1" flipV="1">
            <a:off x="9674555" y="3331019"/>
            <a:ext cx="382221" cy="69406"/>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33" name="Connecteur droit 132">
            <a:extLst>
              <a:ext uri="{FF2B5EF4-FFF2-40B4-BE49-F238E27FC236}">
                <a16:creationId xmlns:a16="http://schemas.microsoft.com/office/drawing/2014/main" id="{ECFCCD57-7CCF-32CE-E295-34BBFDEEDF0F}"/>
              </a:ext>
            </a:extLst>
          </p:cNvPr>
          <p:cNvCxnSpPr>
            <a:cxnSpLocks/>
            <a:stCxn id="53" idx="2"/>
            <a:endCxn id="126" idx="6"/>
          </p:cNvCxnSpPr>
          <p:nvPr/>
        </p:nvCxnSpPr>
        <p:spPr>
          <a:xfrm flipH="1" flipV="1">
            <a:off x="9674555" y="3331019"/>
            <a:ext cx="382221" cy="865220"/>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36" name="Connecteur droit 135">
            <a:extLst>
              <a:ext uri="{FF2B5EF4-FFF2-40B4-BE49-F238E27FC236}">
                <a16:creationId xmlns:a16="http://schemas.microsoft.com/office/drawing/2014/main" id="{98A8D261-88D6-A43C-67C4-DB1C2B84CAD0}"/>
              </a:ext>
            </a:extLst>
          </p:cNvPr>
          <p:cNvCxnSpPr>
            <a:cxnSpLocks/>
            <a:stCxn id="44" idx="6"/>
            <a:endCxn id="126" idx="2"/>
          </p:cNvCxnSpPr>
          <p:nvPr/>
        </p:nvCxnSpPr>
        <p:spPr>
          <a:xfrm>
            <a:off x="9095714" y="1544120"/>
            <a:ext cx="402751" cy="1786899"/>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39" name="Connecteur droit 138">
            <a:extLst>
              <a:ext uri="{FF2B5EF4-FFF2-40B4-BE49-F238E27FC236}">
                <a16:creationId xmlns:a16="http://schemas.microsoft.com/office/drawing/2014/main" id="{91AB8311-A154-EF82-0839-043EC76EC650}"/>
              </a:ext>
            </a:extLst>
          </p:cNvPr>
          <p:cNvCxnSpPr>
            <a:cxnSpLocks/>
            <a:stCxn id="45" idx="6"/>
            <a:endCxn id="126" idx="2"/>
          </p:cNvCxnSpPr>
          <p:nvPr/>
        </p:nvCxnSpPr>
        <p:spPr>
          <a:xfrm>
            <a:off x="9113513" y="2375654"/>
            <a:ext cx="384952" cy="955365"/>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42" name="Connecteur droit 141">
            <a:extLst>
              <a:ext uri="{FF2B5EF4-FFF2-40B4-BE49-F238E27FC236}">
                <a16:creationId xmlns:a16="http://schemas.microsoft.com/office/drawing/2014/main" id="{0E1645A5-16E4-E87E-F095-3D07916BC57C}"/>
              </a:ext>
            </a:extLst>
          </p:cNvPr>
          <p:cNvCxnSpPr>
            <a:cxnSpLocks/>
            <a:stCxn id="80" idx="6"/>
            <a:endCxn id="126" idx="2"/>
          </p:cNvCxnSpPr>
          <p:nvPr/>
        </p:nvCxnSpPr>
        <p:spPr>
          <a:xfrm flipV="1">
            <a:off x="9113513" y="3331019"/>
            <a:ext cx="384952" cy="57016"/>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45" name="Connecteur droit 144">
            <a:extLst>
              <a:ext uri="{FF2B5EF4-FFF2-40B4-BE49-F238E27FC236}">
                <a16:creationId xmlns:a16="http://schemas.microsoft.com/office/drawing/2014/main" id="{5DCA9049-34B5-55BD-E64F-C5BDD17D1484}"/>
              </a:ext>
            </a:extLst>
          </p:cNvPr>
          <p:cNvCxnSpPr>
            <a:cxnSpLocks/>
            <a:stCxn id="47" idx="6"/>
            <a:endCxn id="126" idx="2"/>
          </p:cNvCxnSpPr>
          <p:nvPr/>
        </p:nvCxnSpPr>
        <p:spPr>
          <a:xfrm flipV="1">
            <a:off x="9122913" y="3331019"/>
            <a:ext cx="375552" cy="1113465"/>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48" name="Connecteur droit 147">
            <a:extLst>
              <a:ext uri="{FF2B5EF4-FFF2-40B4-BE49-F238E27FC236}">
                <a16:creationId xmlns:a16="http://schemas.microsoft.com/office/drawing/2014/main" id="{6F49CB7C-103C-CE30-DF5F-A896B39E72A8}"/>
              </a:ext>
            </a:extLst>
          </p:cNvPr>
          <p:cNvCxnSpPr>
            <a:cxnSpLocks/>
            <a:stCxn id="46" idx="6"/>
            <a:endCxn id="126" idx="2"/>
          </p:cNvCxnSpPr>
          <p:nvPr/>
        </p:nvCxnSpPr>
        <p:spPr>
          <a:xfrm flipV="1">
            <a:off x="9122913" y="3331019"/>
            <a:ext cx="375552" cy="1904992"/>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52" name="Connecteur droit 151">
            <a:extLst>
              <a:ext uri="{FF2B5EF4-FFF2-40B4-BE49-F238E27FC236}">
                <a16:creationId xmlns:a16="http://schemas.microsoft.com/office/drawing/2014/main" id="{55E5A540-6BEC-A6C5-68CC-466479F86413}"/>
              </a:ext>
            </a:extLst>
          </p:cNvPr>
          <p:cNvCxnSpPr>
            <a:cxnSpLocks/>
            <a:stCxn id="44" idx="2"/>
            <a:endCxn id="36" idx="6"/>
          </p:cNvCxnSpPr>
          <p:nvPr/>
        </p:nvCxnSpPr>
        <p:spPr>
          <a:xfrm flipH="1">
            <a:off x="7636487" y="1544120"/>
            <a:ext cx="761997" cy="1963171"/>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55" name="Connecteur droit 154">
            <a:extLst>
              <a:ext uri="{FF2B5EF4-FFF2-40B4-BE49-F238E27FC236}">
                <a16:creationId xmlns:a16="http://schemas.microsoft.com/office/drawing/2014/main" id="{F9E6F46F-0441-EEF2-A05B-4F4581DB8547}"/>
              </a:ext>
            </a:extLst>
          </p:cNvPr>
          <p:cNvCxnSpPr>
            <a:cxnSpLocks/>
            <a:stCxn id="45" idx="2"/>
            <a:endCxn id="36" idx="6"/>
          </p:cNvCxnSpPr>
          <p:nvPr/>
        </p:nvCxnSpPr>
        <p:spPr>
          <a:xfrm flipH="1">
            <a:off x="7636487" y="2375654"/>
            <a:ext cx="779796" cy="1131637"/>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58" name="Connecteur droit 157">
            <a:extLst>
              <a:ext uri="{FF2B5EF4-FFF2-40B4-BE49-F238E27FC236}">
                <a16:creationId xmlns:a16="http://schemas.microsoft.com/office/drawing/2014/main" id="{56EB0EF6-21F9-28F1-4D81-16ADB02607C2}"/>
              </a:ext>
            </a:extLst>
          </p:cNvPr>
          <p:cNvCxnSpPr>
            <a:cxnSpLocks/>
            <a:stCxn id="80" idx="2"/>
            <a:endCxn id="36" idx="6"/>
          </p:cNvCxnSpPr>
          <p:nvPr/>
        </p:nvCxnSpPr>
        <p:spPr>
          <a:xfrm flipH="1">
            <a:off x="7636487" y="3388035"/>
            <a:ext cx="779796" cy="119256"/>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61" name="Connecteur droit 160">
            <a:extLst>
              <a:ext uri="{FF2B5EF4-FFF2-40B4-BE49-F238E27FC236}">
                <a16:creationId xmlns:a16="http://schemas.microsoft.com/office/drawing/2014/main" id="{E6ADC950-76FE-7104-33FD-4BCB1DFDAE52}"/>
              </a:ext>
            </a:extLst>
          </p:cNvPr>
          <p:cNvCxnSpPr>
            <a:cxnSpLocks/>
            <a:stCxn id="47" idx="2"/>
            <a:endCxn id="36" idx="6"/>
          </p:cNvCxnSpPr>
          <p:nvPr/>
        </p:nvCxnSpPr>
        <p:spPr>
          <a:xfrm flipH="1" flipV="1">
            <a:off x="7636487" y="3507291"/>
            <a:ext cx="789196" cy="937193"/>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64" name="Connecteur droit 163">
            <a:extLst>
              <a:ext uri="{FF2B5EF4-FFF2-40B4-BE49-F238E27FC236}">
                <a16:creationId xmlns:a16="http://schemas.microsoft.com/office/drawing/2014/main" id="{D58E2E37-590C-5D06-0F67-16071AD4057B}"/>
              </a:ext>
            </a:extLst>
          </p:cNvPr>
          <p:cNvCxnSpPr>
            <a:cxnSpLocks/>
            <a:stCxn id="46" idx="2"/>
            <a:endCxn id="36" idx="6"/>
          </p:cNvCxnSpPr>
          <p:nvPr/>
        </p:nvCxnSpPr>
        <p:spPr>
          <a:xfrm flipH="1" flipV="1">
            <a:off x="7636487" y="3507291"/>
            <a:ext cx="789196" cy="1728720"/>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67" name="Connecteur droit 166">
            <a:extLst>
              <a:ext uri="{FF2B5EF4-FFF2-40B4-BE49-F238E27FC236}">
                <a16:creationId xmlns:a16="http://schemas.microsoft.com/office/drawing/2014/main" id="{C9DF1CFB-921B-5DD7-0041-81C01B854456}"/>
              </a:ext>
            </a:extLst>
          </p:cNvPr>
          <p:cNvCxnSpPr>
            <a:cxnSpLocks/>
            <a:stCxn id="69" idx="6"/>
            <a:endCxn id="36" idx="2"/>
          </p:cNvCxnSpPr>
          <p:nvPr/>
        </p:nvCxnSpPr>
        <p:spPr>
          <a:xfrm>
            <a:off x="6859863" y="1221224"/>
            <a:ext cx="612890" cy="2286067"/>
          </a:xfrm>
          <a:prstGeom prst="lin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70" name="Connecteur droit 169">
            <a:extLst>
              <a:ext uri="{FF2B5EF4-FFF2-40B4-BE49-F238E27FC236}">
                <a16:creationId xmlns:a16="http://schemas.microsoft.com/office/drawing/2014/main" id="{1C2E3CB6-E3C8-E87C-6C44-75AF601A42B6}"/>
              </a:ext>
            </a:extLst>
          </p:cNvPr>
          <p:cNvCxnSpPr>
            <a:cxnSpLocks/>
            <a:stCxn id="70" idx="6"/>
            <a:endCxn id="36" idx="2"/>
          </p:cNvCxnSpPr>
          <p:nvPr/>
        </p:nvCxnSpPr>
        <p:spPr>
          <a:xfrm>
            <a:off x="6871177" y="2158484"/>
            <a:ext cx="601576" cy="1348807"/>
          </a:xfrm>
          <a:prstGeom prst="lin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73" name="Connecteur droit 172">
            <a:extLst>
              <a:ext uri="{FF2B5EF4-FFF2-40B4-BE49-F238E27FC236}">
                <a16:creationId xmlns:a16="http://schemas.microsoft.com/office/drawing/2014/main" id="{0546EDFB-7F65-5442-3ED0-B68AEB905945}"/>
              </a:ext>
            </a:extLst>
          </p:cNvPr>
          <p:cNvCxnSpPr>
            <a:cxnSpLocks/>
            <a:stCxn id="31" idx="6"/>
            <a:endCxn id="36" idx="2"/>
          </p:cNvCxnSpPr>
          <p:nvPr/>
        </p:nvCxnSpPr>
        <p:spPr>
          <a:xfrm>
            <a:off x="6859863" y="3401621"/>
            <a:ext cx="612890" cy="105670"/>
          </a:xfrm>
          <a:prstGeom prst="lin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77" name="Connecteur droit 176">
            <a:extLst>
              <a:ext uri="{FF2B5EF4-FFF2-40B4-BE49-F238E27FC236}">
                <a16:creationId xmlns:a16="http://schemas.microsoft.com/office/drawing/2014/main" id="{B4466B67-C091-491E-99BE-4E2C5A90324A}"/>
              </a:ext>
            </a:extLst>
          </p:cNvPr>
          <p:cNvCxnSpPr>
            <a:cxnSpLocks/>
            <a:stCxn id="72" idx="6"/>
            <a:endCxn id="36" idx="2"/>
          </p:cNvCxnSpPr>
          <p:nvPr/>
        </p:nvCxnSpPr>
        <p:spPr>
          <a:xfrm flipV="1">
            <a:off x="6859863" y="3507291"/>
            <a:ext cx="612890" cy="1248660"/>
          </a:xfrm>
          <a:prstGeom prst="lin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81" name="Connecteur droit 180">
            <a:extLst>
              <a:ext uri="{FF2B5EF4-FFF2-40B4-BE49-F238E27FC236}">
                <a16:creationId xmlns:a16="http://schemas.microsoft.com/office/drawing/2014/main" id="{74520598-4136-84A1-2F41-789242156742}"/>
              </a:ext>
            </a:extLst>
          </p:cNvPr>
          <p:cNvCxnSpPr>
            <a:cxnSpLocks/>
            <a:stCxn id="71" idx="6"/>
            <a:endCxn id="36" idx="2"/>
          </p:cNvCxnSpPr>
          <p:nvPr/>
        </p:nvCxnSpPr>
        <p:spPr>
          <a:xfrm flipV="1">
            <a:off x="6859863" y="3507291"/>
            <a:ext cx="612890" cy="2143058"/>
          </a:xfrm>
          <a:prstGeom prst="lin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84" name="Connecteur droit 183">
            <a:extLst>
              <a:ext uri="{FF2B5EF4-FFF2-40B4-BE49-F238E27FC236}">
                <a16:creationId xmlns:a16="http://schemas.microsoft.com/office/drawing/2014/main" id="{58B490B0-BAAB-212F-7A25-06F156C4A034}"/>
              </a:ext>
            </a:extLst>
          </p:cNvPr>
          <p:cNvCxnSpPr>
            <a:cxnSpLocks/>
            <a:stCxn id="35" idx="6"/>
            <a:endCxn id="69" idx="2"/>
          </p:cNvCxnSpPr>
          <p:nvPr/>
        </p:nvCxnSpPr>
        <p:spPr>
          <a:xfrm flipV="1">
            <a:off x="5323431" y="1221224"/>
            <a:ext cx="839202" cy="2093118"/>
          </a:xfrm>
          <a:prstGeom prst="lin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87" name="Connecteur droit 186">
            <a:extLst>
              <a:ext uri="{FF2B5EF4-FFF2-40B4-BE49-F238E27FC236}">
                <a16:creationId xmlns:a16="http://schemas.microsoft.com/office/drawing/2014/main" id="{2FC866D7-48B3-DB7C-2C47-7315EADFE934}"/>
              </a:ext>
            </a:extLst>
          </p:cNvPr>
          <p:cNvCxnSpPr>
            <a:cxnSpLocks/>
            <a:stCxn id="35" idx="5"/>
            <a:endCxn id="70" idx="2"/>
          </p:cNvCxnSpPr>
          <p:nvPr/>
        </p:nvCxnSpPr>
        <p:spPr>
          <a:xfrm flipV="1">
            <a:off x="5296760" y="2158484"/>
            <a:ext cx="877187" cy="1220602"/>
          </a:xfrm>
          <a:prstGeom prst="lin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90" name="Connecteur droit 189">
            <a:extLst>
              <a:ext uri="{FF2B5EF4-FFF2-40B4-BE49-F238E27FC236}">
                <a16:creationId xmlns:a16="http://schemas.microsoft.com/office/drawing/2014/main" id="{59EE919A-067D-5BA5-2A58-647286D48677}"/>
              </a:ext>
            </a:extLst>
          </p:cNvPr>
          <p:cNvCxnSpPr>
            <a:cxnSpLocks/>
            <a:stCxn id="35" idx="6"/>
            <a:endCxn id="31" idx="2"/>
          </p:cNvCxnSpPr>
          <p:nvPr/>
        </p:nvCxnSpPr>
        <p:spPr>
          <a:xfrm>
            <a:off x="5323431" y="3314342"/>
            <a:ext cx="839202" cy="87279"/>
          </a:xfrm>
          <a:prstGeom prst="lin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93" name="Connecteur droit 192">
            <a:extLst>
              <a:ext uri="{FF2B5EF4-FFF2-40B4-BE49-F238E27FC236}">
                <a16:creationId xmlns:a16="http://schemas.microsoft.com/office/drawing/2014/main" id="{73F06AD4-641F-5992-39C5-198B7933807A}"/>
              </a:ext>
            </a:extLst>
          </p:cNvPr>
          <p:cNvCxnSpPr>
            <a:cxnSpLocks/>
            <a:stCxn id="35" idx="6"/>
            <a:endCxn id="72" idx="2"/>
          </p:cNvCxnSpPr>
          <p:nvPr/>
        </p:nvCxnSpPr>
        <p:spPr>
          <a:xfrm>
            <a:off x="5323431" y="3314342"/>
            <a:ext cx="839202" cy="1441609"/>
          </a:xfrm>
          <a:prstGeom prst="lin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97" name="Connecteur droit 196">
            <a:extLst>
              <a:ext uri="{FF2B5EF4-FFF2-40B4-BE49-F238E27FC236}">
                <a16:creationId xmlns:a16="http://schemas.microsoft.com/office/drawing/2014/main" id="{DD0ABBF1-A84C-F4AE-1D80-50EA8146053D}"/>
              </a:ext>
            </a:extLst>
          </p:cNvPr>
          <p:cNvCxnSpPr>
            <a:cxnSpLocks/>
            <a:stCxn id="35" idx="6"/>
            <a:endCxn id="71" idx="2"/>
          </p:cNvCxnSpPr>
          <p:nvPr/>
        </p:nvCxnSpPr>
        <p:spPr>
          <a:xfrm>
            <a:off x="5323431" y="3314342"/>
            <a:ext cx="839202" cy="2336007"/>
          </a:xfrm>
          <a:prstGeom prst="lin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201" name="Ellipse 200">
            <a:extLst>
              <a:ext uri="{FF2B5EF4-FFF2-40B4-BE49-F238E27FC236}">
                <a16:creationId xmlns:a16="http://schemas.microsoft.com/office/drawing/2014/main" id="{D73D6927-218D-FC10-12FB-866E0CF45614}"/>
              </a:ext>
            </a:extLst>
          </p:cNvPr>
          <p:cNvSpPr/>
          <p:nvPr/>
        </p:nvSpPr>
        <p:spPr>
          <a:xfrm>
            <a:off x="1250969" y="3244814"/>
            <a:ext cx="187025" cy="177070"/>
          </a:xfrm>
          <a:prstGeom prst="ellipse">
            <a:avLst/>
          </a:prstGeom>
          <a:solidFill>
            <a:srgbClr val="7030A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2" name="Connecteur droit 201">
            <a:extLst>
              <a:ext uri="{FF2B5EF4-FFF2-40B4-BE49-F238E27FC236}">
                <a16:creationId xmlns:a16="http://schemas.microsoft.com/office/drawing/2014/main" id="{96A5C146-4125-B1C0-65FF-9E05CD315451}"/>
              </a:ext>
            </a:extLst>
          </p:cNvPr>
          <p:cNvCxnSpPr>
            <a:cxnSpLocks/>
            <a:stCxn id="61" idx="3"/>
            <a:endCxn id="201" idx="2"/>
          </p:cNvCxnSpPr>
          <p:nvPr/>
        </p:nvCxnSpPr>
        <p:spPr>
          <a:xfrm flipV="1">
            <a:off x="876083" y="3333349"/>
            <a:ext cx="374886" cy="70950"/>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205" name="Connecteur droit 204">
            <a:extLst>
              <a:ext uri="{FF2B5EF4-FFF2-40B4-BE49-F238E27FC236}">
                <a16:creationId xmlns:a16="http://schemas.microsoft.com/office/drawing/2014/main" id="{3B57A2F9-6C66-ADD4-3ABD-3FB2FB31E1D8}"/>
              </a:ext>
            </a:extLst>
          </p:cNvPr>
          <p:cNvCxnSpPr>
            <a:cxnSpLocks/>
            <a:stCxn id="201" idx="6"/>
            <a:endCxn id="5" idx="2"/>
          </p:cNvCxnSpPr>
          <p:nvPr/>
        </p:nvCxnSpPr>
        <p:spPr>
          <a:xfrm flipV="1">
            <a:off x="1437994" y="1221224"/>
            <a:ext cx="606084" cy="2112125"/>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209" name="Connecteur droit 208">
            <a:extLst>
              <a:ext uri="{FF2B5EF4-FFF2-40B4-BE49-F238E27FC236}">
                <a16:creationId xmlns:a16="http://schemas.microsoft.com/office/drawing/2014/main" id="{5FF3A0C9-CB30-CB42-8214-45DE2F1BAC5D}"/>
              </a:ext>
            </a:extLst>
          </p:cNvPr>
          <p:cNvCxnSpPr>
            <a:cxnSpLocks/>
            <a:stCxn id="201" idx="6"/>
            <a:endCxn id="6" idx="2"/>
          </p:cNvCxnSpPr>
          <p:nvPr/>
        </p:nvCxnSpPr>
        <p:spPr>
          <a:xfrm flipV="1">
            <a:off x="1437994" y="2158484"/>
            <a:ext cx="617398" cy="1174865"/>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212" name="Connecteur droit 211">
            <a:extLst>
              <a:ext uri="{FF2B5EF4-FFF2-40B4-BE49-F238E27FC236}">
                <a16:creationId xmlns:a16="http://schemas.microsoft.com/office/drawing/2014/main" id="{FA050EB4-F4A3-DC5A-D0A7-4C3BF5BCBE28}"/>
              </a:ext>
            </a:extLst>
          </p:cNvPr>
          <p:cNvCxnSpPr>
            <a:cxnSpLocks/>
            <a:stCxn id="201" idx="6"/>
            <a:endCxn id="25" idx="2"/>
          </p:cNvCxnSpPr>
          <p:nvPr/>
        </p:nvCxnSpPr>
        <p:spPr>
          <a:xfrm>
            <a:off x="1437994" y="3333349"/>
            <a:ext cx="616235" cy="67076"/>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215" name="Connecteur droit 214">
            <a:extLst>
              <a:ext uri="{FF2B5EF4-FFF2-40B4-BE49-F238E27FC236}">
                <a16:creationId xmlns:a16="http://schemas.microsoft.com/office/drawing/2014/main" id="{5673B206-54FD-4516-3995-BDF9277E50B4}"/>
              </a:ext>
            </a:extLst>
          </p:cNvPr>
          <p:cNvCxnSpPr>
            <a:cxnSpLocks/>
            <a:stCxn id="201" idx="6"/>
            <a:endCxn id="11" idx="2"/>
          </p:cNvCxnSpPr>
          <p:nvPr/>
        </p:nvCxnSpPr>
        <p:spPr>
          <a:xfrm>
            <a:off x="1437994" y="3333349"/>
            <a:ext cx="606084" cy="1422602"/>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218" name="Connecteur droit 217">
            <a:extLst>
              <a:ext uri="{FF2B5EF4-FFF2-40B4-BE49-F238E27FC236}">
                <a16:creationId xmlns:a16="http://schemas.microsoft.com/office/drawing/2014/main" id="{A4BBB251-A4B4-D7DC-35AA-6EB7E2A54C40}"/>
              </a:ext>
            </a:extLst>
          </p:cNvPr>
          <p:cNvCxnSpPr>
            <a:cxnSpLocks/>
            <a:stCxn id="201" idx="6"/>
            <a:endCxn id="9" idx="2"/>
          </p:cNvCxnSpPr>
          <p:nvPr/>
        </p:nvCxnSpPr>
        <p:spPr>
          <a:xfrm>
            <a:off x="1437994" y="3333349"/>
            <a:ext cx="606084" cy="2317000"/>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94419D4-1983-FC91-5B1C-6C3BF12C23D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32854085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B546CC9E-A363-127F-EA0D-A1B515ECE03C}"/>
              </a:ext>
            </a:extLst>
          </p:cNvPr>
          <p:cNvSpPr/>
          <p:nvPr/>
        </p:nvSpPr>
        <p:spPr>
          <a:xfrm>
            <a:off x="1867182" y="563999"/>
            <a:ext cx="1073650" cy="5703570"/>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Ellipse 4">
            <a:extLst>
              <a:ext uri="{FF2B5EF4-FFF2-40B4-BE49-F238E27FC236}">
                <a16:creationId xmlns:a16="http://schemas.microsoft.com/office/drawing/2014/main" id="{5A998CF5-48C4-C270-9059-0381B1203F7F}"/>
              </a:ext>
            </a:extLst>
          </p:cNvPr>
          <p:cNvSpPr/>
          <p:nvPr/>
        </p:nvSpPr>
        <p:spPr>
          <a:xfrm>
            <a:off x="2044078" y="872609"/>
            <a:ext cx="697230" cy="697230"/>
          </a:xfrm>
          <a:prstGeom prst="ellipse">
            <a:avLst/>
          </a:prstGeom>
          <a:solidFill>
            <a:schemeClr val="accent2">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Ellipse 5">
            <a:extLst>
              <a:ext uri="{FF2B5EF4-FFF2-40B4-BE49-F238E27FC236}">
                <a16:creationId xmlns:a16="http://schemas.microsoft.com/office/drawing/2014/main" id="{16CB916F-7A38-07C5-F2CA-F5B7AAB7E55F}"/>
              </a:ext>
            </a:extLst>
          </p:cNvPr>
          <p:cNvSpPr/>
          <p:nvPr/>
        </p:nvSpPr>
        <p:spPr>
          <a:xfrm>
            <a:off x="2055392" y="1809869"/>
            <a:ext cx="697230" cy="697230"/>
          </a:xfrm>
          <a:prstGeom prst="ellipse">
            <a:avLst/>
          </a:prstGeom>
          <a:solidFill>
            <a:schemeClr val="accent2"/>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Ellipse 8">
            <a:extLst>
              <a:ext uri="{FF2B5EF4-FFF2-40B4-BE49-F238E27FC236}">
                <a16:creationId xmlns:a16="http://schemas.microsoft.com/office/drawing/2014/main" id="{42EBEE0E-A537-25B9-BE18-EE3BCFE3C0A1}"/>
              </a:ext>
            </a:extLst>
          </p:cNvPr>
          <p:cNvSpPr/>
          <p:nvPr/>
        </p:nvSpPr>
        <p:spPr>
          <a:xfrm>
            <a:off x="2044078" y="5301734"/>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Ellipse 10">
            <a:extLst>
              <a:ext uri="{FF2B5EF4-FFF2-40B4-BE49-F238E27FC236}">
                <a16:creationId xmlns:a16="http://schemas.microsoft.com/office/drawing/2014/main" id="{5FF854CD-A3B7-3173-720F-0416A87C5ADD}"/>
              </a:ext>
            </a:extLst>
          </p:cNvPr>
          <p:cNvSpPr/>
          <p:nvPr/>
        </p:nvSpPr>
        <p:spPr>
          <a:xfrm>
            <a:off x="2044078" y="4407336"/>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Connecteur droit 12">
            <a:extLst>
              <a:ext uri="{FF2B5EF4-FFF2-40B4-BE49-F238E27FC236}">
                <a16:creationId xmlns:a16="http://schemas.microsoft.com/office/drawing/2014/main" id="{985AB688-7E63-1D40-9929-76D71308A244}"/>
              </a:ext>
            </a:extLst>
          </p:cNvPr>
          <p:cNvCxnSpPr>
            <a:cxnSpLocks/>
          </p:cNvCxnSpPr>
          <p:nvPr/>
        </p:nvCxnSpPr>
        <p:spPr>
          <a:xfrm flipV="1">
            <a:off x="3907913" y="3687405"/>
            <a:ext cx="0" cy="304406"/>
          </a:xfrm>
          <a:prstGeom prst="line">
            <a:avLst/>
          </a:prstGeom>
          <a:ln w="47625">
            <a:solidFill>
              <a:schemeClr val="accent6">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7" name="Rectangle : coins arrondis 36">
            <a:extLst>
              <a:ext uri="{FF2B5EF4-FFF2-40B4-BE49-F238E27FC236}">
                <a16:creationId xmlns:a16="http://schemas.microsoft.com/office/drawing/2014/main" id="{98E15ED0-4B67-C459-6F32-20A059659A6B}"/>
              </a:ext>
            </a:extLst>
          </p:cNvPr>
          <p:cNvSpPr/>
          <p:nvPr/>
        </p:nvSpPr>
        <p:spPr>
          <a:xfrm>
            <a:off x="3541831" y="994409"/>
            <a:ext cx="1073650" cy="483489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Ellipse 37">
            <a:extLst>
              <a:ext uri="{FF2B5EF4-FFF2-40B4-BE49-F238E27FC236}">
                <a16:creationId xmlns:a16="http://schemas.microsoft.com/office/drawing/2014/main" id="{AE2E4221-E363-48EC-7024-715BC2E924DD}"/>
              </a:ext>
            </a:extLst>
          </p:cNvPr>
          <p:cNvSpPr/>
          <p:nvPr/>
        </p:nvSpPr>
        <p:spPr>
          <a:xfrm>
            <a:off x="3716582" y="1216579"/>
            <a:ext cx="697230" cy="697230"/>
          </a:xfrm>
          <a:prstGeom prst="ellipse">
            <a:avLst/>
          </a:prstGeom>
          <a:solidFill>
            <a:schemeClr val="accent2"/>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Ellipse 38">
            <a:extLst>
              <a:ext uri="{FF2B5EF4-FFF2-40B4-BE49-F238E27FC236}">
                <a16:creationId xmlns:a16="http://schemas.microsoft.com/office/drawing/2014/main" id="{086C247F-C7FA-79D3-9B7B-045D24B71910}"/>
              </a:ext>
            </a:extLst>
          </p:cNvPr>
          <p:cNvSpPr/>
          <p:nvPr/>
        </p:nvSpPr>
        <p:spPr>
          <a:xfrm>
            <a:off x="3744753" y="2007036"/>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Ellipse 39">
            <a:extLst>
              <a:ext uri="{FF2B5EF4-FFF2-40B4-BE49-F238E27FC236}">
                <a16:creationId xmlns:a16="http://schemas.microsoft.com/office/drawing/2014/main" id="{21964CCF-3E6B-97F6-137E-1F31A5ECC97F}"/>
              </a:ext>
            </a:extLst>
          </p:cNvPr>
          <p:cNvSpPr/>
          <p:nvPr/>
        </p:nvSpPr>
        <p:spPr>
          <a:xfrm>
            <a:off x="3711698" y="4909902"/>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Ellipse 40">
            <a:extLst>
              <a:ext uri="{FF2B5EF4-FFF2-40B4-BE49-F238E27FC236}">
                <a16:creationId xmlns:a16="http://schemas.microsoft.com/office/drawing/2014/main" id="{F17E75EE-6E62-E2AC-3A0A-2E43516E6135}"/>
              </a:ext>
            </a:extLst>
          </p:cNvPr>
          <p:cNvSpPr/>
          <p:nvPr/>
        </p:nvSpPr>
        <p:spPr>
          <a:xfrm>
            <a:off x="3730041" y="4108371"/>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 coins arrondis 42">
            <a:extLst>
              <a:ext uri="{FF2B5EF4-FFF2-40B4-BE49-F238E27FC236}">
                <a16:creationId xmlns:a16="http://schemas.microsoft.com/office/drawing/2014/main" id="{CEF67710-84AF-7016-F78C-97AC33F3AB2F}"/>
              </a:ext>
            </a:extLst>
          </p:cNvPr>
          <p:cNvSpPr/>
          <p:nvPr/>
        </p:nvSpPr>
        <p:spPr>
          <a:xfrm>
            <a:off x="8248787" y="912614"/>
            <a:ext cx="1073650" cy="480631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 name="Ellipse 43">
            <a:extLst>
              <a:ext uri="{FF2B5EF4-FFF2-40B4-BE49-F238E27FC236}">
                <a16:creationId xmlns:a16="http://schemas.microsoft.com/office/drawing/2014/main" id="{D75BEDD0-EFE3-906D-2E6B-357E42D96930}"/>
              </a:ext>
            </a:extLst>
          </p:cNvPr>
          <p:cNvSpPr/>
          <p:nvPr/>
        </p:nvSpPr>
        <p:spPr>
          <a:xfrm>
            <a:off x="8398484" y="1195505"/>
            <a:ext cx="697230" cy="697230"/>
          </a:xfrm>
          <a:prstGeom prst="ellipse">
            <a:avLst/>
          </a:prstGeom>
          <a:solidFill>
            <a:schemeClr val="accent2">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Ellipse 44">
            <a:extLst>
              <a:ext uri="{FF2B5EF4-FFF2-40B4-BE49-F238E27FC236}">
                <a16:creationId xmlns:a16="http://schemas.microsoft.com/office/drawing/2014/main" id="{E8D441CD-A752-1D32-3761-E6FC44A67679}"/>
              </a:ext>
            </a:extLst>
          </p:cNvPr>
          <p:cNvSpPr/>
          <p:nvPr/>
        </p:nvSpPr>
        <p:spPr>
          <a:xfrm>
            <a:off x="8416283" y="2027039"/>
            <a:ext cx="697230" cy="697230"/>
          </a:xfrm>
          <a:prstGeom prst="ellipse">
            <a:avLst/>
          </a:prstGeom>
          <a:solidFill>
            <a:schemeClr val="accent2"/>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Ellipse 45">
            <a:extLst>
              <a:ext uri="{FF2B5EF4-FFF2-40B4-BE49-F238E27FC236}">
                <a16:creationId xmlns:a16="http://schemas.microsoft.com/office/drawing/2014/main" id="{641628F5-F322-742D-029D-E136B6C86BF3}"/>
              </a:ext>
            </a:extLst>
          </p:cNvPr>
          <p:cNvSpPr/>
          <p:nvPr/>
        </p:nvSpPr>
        <p:spPr>
          <a:xfrm>
            <a:off x="8425683" y="4887396"/>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Ellipse 46">
            <a:extLst>
              <a:ext uri="{FF2B5EF4-FFF2-40B4-BE49-F238E27FC236}">
                <a16:creationId xmlns:a16="http://schemas.microsoft.com/office/drawing/2014/main" id="{6E362F68-67AF-EF19-E471-F9CB471FEB06}"/>
              </a:ext>
            </a:extLst>
          </p:cNvPr>
          <p:cNvSpPr/>
          <p:nvPr/>
        </p:nvSpPr>
        <p:spPr>
          <a:xfrm>
            <a:off x="8425683" y="4095869"/>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8" name="Connecteur droit 47">
            <a:extLst>
              <a:ext uri="{FF2B5EF4-FFF2-40B4-BE49-F238E27FC236}">
                <a16:creationId xmlns:a16="http://schemas.microsoft.com/office/drawing/2014/main" id="{55F17598-260D-FA6E-9B3B-A79434B827BE}"/>
              </a:ext>
            </a:extLst>
          </p:cNvPr>
          <p:cNvCxnSpPr>
            <a:cxnSpLocks/>
            <a:stCxn id="45" idx="4"/>
          </p:cNvCxnSpPr>
          <p:nvPr/>
        </p:nvCxnSpPr>
        <p:spPr>
          <a:xfrm>
            <a:off x="8764898" y="2724269"/>
            <a:ext cx="20714" cy="1371600"/>
          </a:xfrm>
          <a:prstGeom prst="line">
            <a:avLst/>
          </a:prstGeom>
          <a:ln w="47625">
            <a:solidFill>
              <a:schemeClr val="accent6">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9" name="Rectangle : coins arrondis 48">
            <a:extLst>
              <a:ext uri="{FF2B5EF4-FFF2-40B4-BE49-F238E27FC236}">
                <a16:creationId xmlns:a16="http://schemas.microsoft.com/office/drawing/2014/main" id="{8D5AA018-5513-1698-8812-26D4EC6F59E1}"/>
              </a:ext>
            </a:extLst>
          </p:cNvPr>
          <p:cNvSpPr/>
          <p:nvPr/>
        </p:nvSpPr>
        <p:spPr>
          <a:xfrm>
            <a:off x="9868566" y="2114550"/>
            <a:ext cx="1073650" cy="2571750"/>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0" name="Ellipse 49">
            <a:extLst>
              <a:ext uri="{FF2B5EF4-FFF2-40B4-BE49-F238E27FC236}">
                <a16:creationId xmlns:a16="http://schemas.microsoft.com/office/drawing/2014/main" id="{A830DDA3-0AAE-0650-8716-E1C1706DFC23}"/>
              </a:ext>
            </a:extLst>
          </p:cNvPr>
          <p:cNvSpPr/>
          <p:nvPr/>
        </p:nvSpPr>
        <p:spPr>
          <a:xfrm>
            <a:off x="10045462" y="2255996"/>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prstClr val="white"/>
                </a:solidFill>
                <a:effectLst/>
                <a:uLnTx/>
                <a:uFillTx/>
                <a:latin typeface="Calibri" panose="020F0502020204030204"/>
                <a:ea typeface="+mn-ea"/>
                <a:cs typeface="+mn-cs"/>
              </a:rPr>
              <a:t>Cat</a:t>
            </a:r>
          </a:p>
        </p:txBody>
      </p:sp>
      <p:sp>
        <p:nvSpPr>
          <p:cNvPr id="51" name="Ellipse 50">
            <a:extLst>
              <a:ext uri="{FF2B5EF4-FFF2-40B4-BE49-F238E27FC236}">
                <a16:creationId xmlns:a16="http://schemas.microsoft.com/office/drawing/2014/main" id="{7C6E266D-20E1-6CCF-E66F-79FBC11C5F9A}"/>
              </a:ext>
            </a:extLst>
          </p:cNvPr>
          <p:cNvSpPr/>
          <p:nvPr/>
        </p:nvSpPr>
        <p:spPr>
          <a:xfrm>
            <a:off x="10056776" y="3051810"/>
            <a:ext cx="697230" cy="697230"/>
          </a:xfrm>
          <a:prstGeom prst="ellipse">
            <a:avLst/>
          </a:prstGeom>
          <a:solidFill>
            <a:schemeClr val="accent2"/>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prstClr val="white"/>
                </a:solidFill>
                <a:effectLst/>
                <a:uLnTx/>
                <a:uFillTx/>
                <a:latin typeface="Calibri" panose="020F0502020204030204"/>
                <a:ea typeface="+mn-ea"/>
                <a:cs typeface="+mn-cs"/>
              </a:rPr>
              <a:t>Dog</a:t>
            </a:r>
          </a:p>
        </p:txBody>
      </p:sp>
      <p:sp>
        <p:nvSpPr>
          <p:cNvPr id="53" name="Ellipse 52">
            <a:extLst>
              <a:ext uri="{FF2B5EF4-FFF2-40B4-BE49-F238E27FC236}">
                <a16:creationId xmlns:a16="http://schemas.microsoft.com/office/drawing/2014/main" id="{4BA12191-BF5D-C7CB-0898-126BD16D1DE6}"/>
              </a:ext>
            </a:extLst>
          </p:cNvPr>
          <p:cNvSpPr/>
          <p:nvPr/>
        </p:nvSpPr>
        <p:spPr>
          <a:xfrm>
            <a:off x="10056776" y="3847624"/>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dirty="0">
                <a:ln>
                  <a:noFill/>
                </a:ln>
                <a:solidFill>
                  <a:prstClr val="white"/>
                </a:solidFill>
                <a:effectLst/>
                <a:uLnTx/>
                <a:uFillTx/>
                <a:latin typeface="Calibri" panose="020F0502020204030204"/>
                <a:ea typeface="+mn-ea"/>
                <a:cs typeface="+mn-cs"/>
              </a:rPr>
              <a:t>Other</a:t>
            </a:r>
          </a:p>
        </p:txBody>
      </p:sp>
      <p:sp>
        <p:nvSpPr>
          <p:cNvPr id="55" name="ZoneTexte 54">
            <a:extLst>
              <a:ext uri="{FF2B5EF4-FFF2-40B4-BE49-F238E27FC236}">
                <a16:creationId xmlns:a16="http://schemas.microsoft.com/office/drawing/2014/main" id="{E80EDCE4-2B08-388A-0938-1AFC2A93BC95}"/>
              </a:ext>
            </a:extLst>
          </p:cNvPr>
          <p:cNvSpPr txBox="1"/>
          <p:nvPr/>
        </p:nvSpPr>
        <p:spPr>
          <a:xfrm>
            <a:off x="1897003" y="105629"/>
            <a:ext cx="85561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Layer 1</a:t>
            </a:r>
          </a:p>
        </p:txBody>
      </p:sp>
      <p:sp>
        <p:nvSpPr>
          <p:cNvPr id="56" name="ZoneTexte 55">
            <a:extLst>
              <a:ext uri="{FF2B5EF4-FFF2-40B4-BE49-F238E27FC236}">
                <a16:creationId xmlns:a16="http://schemas.microsoft.com/office/drawing/2014/main" id="{31F9D035-6936-8920-BFE7-2FCE7309F7CA}"/>
              </a:ext>
            </a:extLst>
          </p:cNvPr>
          <p:cNvSpPr txBox="1"/>
          <p:nvPr/>
        </p:nvSpPr>
        <p:spPr>
          <a:xfrm>
            <a:off x="3639943" y="107691"/>
            <a:ext cx="85561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Layer 2</a:t>
            </a:r>
          </a:p>
        </p:txBody>
      </p:sp>
      <p:sp>
        <p:nvSpPr>
          <p:cNvPr id="57" name="ZoneTexte 56">
            <a:extLst>
              <a:ext uri="{FF2B5EF4-FFF2-40B4-BE49-F238E27FC236}">
                <a16:creationId xmlns:a16="http://schemas.microsoft.com/office/drawing/2014/main" id="{B7662300-EC77-7213-95D4-17B1BE930324}"/>
              </a:ext>
            </a:extLst>
          </p:cNvPr>
          <p:cNvSpPr txBox="1"/>
          <p:nvPr/>
        </p:nvSpPr>
        <p:spPr>
          <a:xfrm>
            <a:off x="10045462" y="105629"/>
            <a:ext cx="88767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Layer N</a:t>
            </a:r>
          </a:p>
        </p:txBody>
      </p:sp>
      <p:sp>
        <p:nvSpPr>
          <p:cNvPr id="59" name="ZoneTexte 58">
            <a:extLst>
              <a:ext uri="{FF2B5EF4-FFF2-40B4-BE49-F238E27FC236}">
                <a16:creationId xmlns:a16="http://schemas.microsoft.com/office/drawing/2014/main" id="{10DA6822-7E04-77A6-36B9-7C2784FB7E14}"/>
              </a:ext>
            </a:extLst>
          </p:cNvPr>
          <p:cNvSpPr txBox="1"/>
          <p:nvPr/>
        </p:nvSpPr>
        <p:spPr>
          <a:xfrm>
            <a:off x="8320634" y="105629"/>
            <a:ext cx="10752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Layer N-1</a:t>
            </a:r>
          </a:p>
        </p:txBody>
      </p:sp>
      <p:pic>
        <p:nvPicPr>
          <p:cNvPr id="61" name="Image 60">
            <a:extLst>
              <a:ext uri="{FF2B5EF4-FFF2-40B4-BE49-F238E27FC236}">
                <a16:creationId xmlns:a16="http://schemas.microsoft.com/office/drawing/2014/main" id="{77C28479-8C85-24AB-EE70-79574EA8E056}"/>
              </a:ext>
            </a:extLst>
          </p:cNvPr>
          <p:cNvPicPr>
            <a:picLocks noChangeAspect="1"/>
          </p:cNvPicPr>
          <p:nvPr/>
        </p:nvPicPr>
        <p:blipFill rotWithShape="1">
          <a:blip r:embed="rId2"/>
          <a:srcRect r="31576"/>
          <a:stretch/>
        </p:blipFill>
        <p:spPr>
          <a:xfrm>
            <a:off x="106217" y="2999249"/>
            <a:ext cx="769866" cy="810100"/>
          </a:xfrm>
          <a:prstGeom prst="rect">
            <a:avLst/>
          </a:prstGeom>
        </p:spPr>
      </p:pic>
      <p:sp>
        <p:nvSpPr>
          <p:cNvPr id="67" name="Rectangle : coins arrondis 66">
            <a:extLst>
              <a:ext uri="{FF2B5EF4-FFF2-40B4-BE49-F238E27FC236}">
                <a16:creationId xmlns:a16="http://schemas.microsoft.com/office/drawing/2014/main" id="{4903990D-F882-66CF-1C45-CB58176EAADF}"/>
              </a:ext>
            </a:extLst>
          </p:cNvPr>
          <p:cNvSpPr/>
          <p:nvPr/>
        </p:nvSpPr>
        <p:spPr>
          <a:xfrm>
            <a:off x="5943134" y="548640"/>
            <a:ext cx="1073650" cy="5703570"/>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9" name="Ellipse 68">
            <a:extLst>
              <a:ext uri="{FF2B5EF4-FFF2-40B4-BE49-F238E27FC236}">
                <a16:creationId xmlns:a16="http://schemas.microsoft.com/office/drawing/2014/main" id="{873854CA-7C1A-A3CC-5CBA-822144F73EE6}"/>
              </a:ext>
            </a:extLst>
          </p:cNvPr>
          <p:cNvSpPr/>
          <p:nvPr/>
        </p:nvSpPr>
        <p:spPr>
          <a:xfrm>
            <a:off x="6162633" y="872609"/>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Ellipse 69">
            <a:extLst>
              <a:ext uri="{FF2B5EF4-FFF2-40B4-BE49-F238E27FC236}">
                <a16:creationId xmlns:a16="http://schemas.microsoft.com/office/drawing/2014/main" id="{D013FF8A-5CA4-E03B-16FF-A6F3DA47080B}"/>
              </a:ext>
            </a:extLst>
          </p:cNvPr>
          <p:cNvSpPr/>
          <p:nvPr/>
        </p:nvSpPr>
        <p:spPr>
          <a:xfrm>
            <a:off x="6173947" y="1809869"/>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Ellipse 70">
            <a:extLst>
              <a:ext uri="{FF2B5EF4-FFF2-40B4-BE49-F238E27FC236}">
                <a16:creationId xmlns:a16="http://schemas.microsoft.com/office/drawing/2014/main" id="{B2A19BAC-F9E1-6D63-5101-91F6826FC51B}"/>
              </a:ext>
            </a:extLst>
          </p:cNvPr>
          <p:cNvSpPr/>
          <p:nvPr/>
        </p:nvSpPr>
        <p:spPr>
          <a:xfrm>
            <a:off x="6162633" y="5301734"/>
            <a:ext cx="697230" cy="697230"/>
          </a:xfrm>
          <a:prstGeom prst="ellipse">
            <a:avLst/>
          </a:prstGeom>
          <a:solidFill>
            <a:schemeClr val="accent2"/>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Ellipse 71">
            <a:extLst>
              <a:ext uri="{FF2B5EF4-FFF2-40B4-BE49-F238E27FC236}">
                <a16:creationId xmlns:a16="http://schemas.microsoft.com/office/drawing/2014/main" id="{22210093-F12B-F63B-CE19-27FB7003D807}"/>
              </a:ext>
            </a:extLst>
          </p:cNvPr>
          <p:cNvSpPr/>
          <p:nvPr/>
        </p:nvSpPr>
        <p:spPr>
          <a:xfrm>
            <a:off x="6162633" y="4407336"/>
            <a:ext cx="697230" cy="697230"/>
          </a:xfrm>
          <a:prstGeom prst="ellipse">
            <a:avLst/>
          </a:prstGeom>
          <a:solidFill>
            <a:schemeClr val="accent2">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ZoneTexte 73">
            <a:extLst>
              <a:ext uri="{FF2B5EF4-FFF2-40B4-BE49-F238E27FC236}">
                <a16:creationId xmlns:a16="http://schemas.microsoft.com/office/drawing/2014/main" id="{AA3396F0-1895-D0F3-4D88-1AF232F9FB16}"/>
              </a:ext>
            </a:extLst>
          </p:cNvPr>
          <p:cNvSpPr txBox="1"/>
          <p:nvPr/>
        </p:nvSpPr>
        <p:spPr>
          <a:xfrm>
            <a:off x="6015558" y="110728"/>
            <a:ext cx="91172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Layer …</a:t>
            </a:r>
          </a:p>
        </p:txBody>
      </p:sp>
      <p:sp>
        <p:nvSpPr>
          <p:cNvPr id="2" name="Ellipse 1">
            <a:extLst>
              <a:ext uri="{FF2B5EF4-FFF2-40B4-BE49-F238E27FC236}">
                <a16:creationId xmlns:a16="http://schemas.microsoft.com/office/drawing/2014/main" id="{48A0B249-295B-B1E9-22A6-0C4B20AFBB16}"/>
              </a:ext>
            </a:extLst>
          </p:cNvPr>
          <p:cNvSpPr/>
          <p:nvPr/>
        </p:nvSpPr>
        <p:spPr>
          <a:xfrm>
            <a:off x="3125367" y="3399052"/>
            <a:ext cx="169635" cy="172410"/>
          </a:xfrm>
          <a:prstGeom prst="ellipse">
            <a:avLst/>
          </a:prstGeom>
          <a:solidFill>
            <a:srgbClr val="7030A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 name="Connecteur droit 2">
            <a:extLst>
              <a:ext uri="{FF2B5EF4-FFF2-40B4-BE49-F238E27FC236}">
                <a16:creationId xmlns:a16="http://schemas.microsoft.com/office/drawing/2014/main" id="{976AA704-117E-0220-ED0B-E6442A62CC8E}"/>
              </a:ext>
            </a:extLst>
          </p:cNvPr>
          <p:cNvCxnSpPr>
            <a:cxnSpLocks/>
            <a:stCxn id="5" idx="6"/>
            <a:endCxn id="2" idx="2"/>
          </p:cNvCxnSpPr>
          <p:nvPr/>
        </p:nvCxnSpPr>
        <p:spPr>
          <a:xfrm>
            <a:off x="2741308" y="1221224"/>
            <a:ext cx="384059" cy="2264033"/>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6531E01B-BFA3-0B73-05BD-A326F9456CA4}"/>
              </a:ext>
            </a:extLst>
          </p:cNvPr>
          <p:cNvCxnSpPr>
            <a:cxnSpLocks/>
            <a:stCxn id="6" idx="6"/>
            <a:endCxn id="2" idx="2"/>
          </p:cNvCxnSpPr>
          <p:nvPr/>
        </p:nvCxnSpPr>
        <p:spPr>
          <a:xfrm>
            <a:off x="2752622" y="2158484"/>
            <a:ext cx="372745" cy="1326773"/>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969E1AF1-BD43-7DD8-6853-912A4FB68F35}"/>
              </a:ext>
            </a:extLst>
          </p:cNvPr>
          <p:cNvCxnSpPr>
            <a:cxnSpLocks/>
            <a:stCxn id="11" idx="6"/>
            <a:endCxn id="2" idx="2"/>
          </p:cNvCxnSpPr>
          <p:nvPr/>
        </p:nvCxnSpPr>
        <p:spPr>
          <a:xfrm flipV="1">
            <a:off x="2741308" y="3485257"/>
            <a:ext cx="384059" cy="1270694"/>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1158B5D8-B83E-8538-1ECB-D005D1E64720}"/>
              </a:ext>
            </a:extLst>
          </p:cNvPr>
          <p:cNvCxnSpPr>
            <a:cxnSpLocks/>
          </p:cNvCxnSpPr>
          <p:nvPr/>
        </p:nvCxnSpPr>
        <p:spPr>
          <a:xfrm flipV="1">
            <a:off x="2784031" y="3419155"/>
            <a:ext cx="341336" cy="2195576"/>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sp>
        <p:nvSpPr>
          <p:cNvPr id="25" name="Ellipse 24">
            <a:extLst>
              <a:ext uri="{FF2B5EF4-FFF2-40B4-BE49-F238E27FC236}">
                <a16:creationId xmlns:a16="http://schemas.microsoft.com/office/drawing/2014/main" id="{C4F54FC9-9FBD-3B96-72BC-902603DFD039}"/>
              </a:ext>
            </a:extLst>
          </p:cNvPr>
          <p:cNvSpPr/>
          <p:nvPr/>
        </p:nvSpPr>
        <p:spPr>
          <a:xfrm>
            <a:off x="2054229" y="3051810"/>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7" name="Connecteur droit 26">
            <a:extLst>
              <a:ext uri="{FF2B5EF4-FFF2-40B4-BE49-F238E27FC236}">
                <a16:creationId xmlns:a16="http://schemas.microsoft.com/office/drawing/2014/main" id="{80360635-369E-BA46-EEF3-6A70CB268E0D}"/>
              </a:ext>
            </a:extLst>
          </p:cNvPr>
          <p:cNvCxnSpPr>
            <a:cxnSpLocks/>
            <a:stCxn id="11" idx="0"/>
            <a:endCxn id="6" idx="4"/>
          </p:cNvCxnSpPr>
          <p:nvPr/>
        </p:nvCxnSpPr>
        <p:spPr>
          <a:xfrm flipV="1">
            <a:off x="2392693" y="2507099"/>
            <a:ext cx="11314" cy="1900237"/>
          </a:xfrm>
          <a:prstGeom prst="line">
            <a:avLst/>
          </a:prstGeom>
          <a:ln w="47625">
            <a:solidFill>
              <a:schemeClr val="accent6">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0B08C4F1-1EF4-93E9-12D3-C2BEBCAA02D5}"/>
              </a:ext>
            </a:extLst>
          </p:cNvPr>
          <p:cNvCxnSpPr>
            <a:cxnSpLocks/>
            <a:stCxn id="72" idx="0"/>
          </p:cNvCxnSpPr>
          <p:nvPr/>
        </p:nvCxnSpPr>
        <p:spPr>
          <a:xfrm flipV="1">
            <a:off x="6511248" y="2507099"/>
            <a:ext cx="11314" cy="1900237"/>
          </a:xfrm>
          <a:prstGeom prst="line">
            <a:avLst/>
          </a:prstGeom>
          <a:ln w="47625">
            <a:solidFill>
              <a:schemeClr val="accent6">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1" name="Ellipse 30">
            <a:extLst>
              <a:ext uri="{FF2B5EF4-FFF2-40B4-BE49-F238E27FC236}">
                <a16:creationId xmlns:a16="http://schemas.microsoft.com/office/drawing/2014/main" id="{54AD5CB8-CA89-9D66-16BA-FCCC15BC7F7A}"/>
              </a:ext>
            </a:extLst>
          </p:cNvPr>
          <p:cNvSpPr/>
          <p:nvPr/>
        </p:nvSpPr>
        <p:spPr>
          <a:xfrm>
            <a:off x="6162633" y="3053006"/>
            <a:ext cx="697230" cy="697230"/>
          </a:xfrm>
          <a:prstGeom prst="ellipse">
            <a:avLst/>
          </a:prstGeom>
          <a:solidFill>
            <a:schemeClr val="accent2"/>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Ellipse 34">
            <a:extLst>
              <a:ext uri="{FF2B5EF4-FFF2-40B4-BE49-F238E27FC236}">
                <a16:creationId xmlns:a16="http://schemas.microsoft.com/office/drawing/2014/main" id="{73C58D16-BE66-18AD-C3BE-BCB98BA67168}"/>
              </a:ext>
            </a:extLst>
          </p:cNvPr>
          <p:cNvSpPr/>
          <p:nvPr/>
        </p:nvSpPr>
        <p:spPr>
          <a:xfrm>
            <a:off x="5141309" y="3222779"/>
            <a:ext cx="182122" cy="183125"/>
          </a:xfrm>
          <a:prstGeom prst="ellipse">
            <a:avLst/>
          </a:prstGeom>
          <a:solidFill>
            <a:srgbClr val="7030A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Ellipse 35">
            <a:extLst>
              <a:ext uri="{FF2B5EF4-FFF2-40B4-BE49-F238E27FC236}">
                <a16:creationId xmlns:a16="http://schemas.microsoft.com/office/drawing/2014/main" id="{8878757B-95B0-D53E-92AA-E30D443D0BE6}"/>
              </a:ext>
            </a:extLst>
          </p:cNvPr>
          <p:cNvSpPr/>
          <p:nvPr/>
        </p:nvSpPr>
        <p:spPr>
          <a:xfrm>
            <a:off x="7472753" y="3421086"/>
            <a:ext cx="163734" cy="172410"/>
          </a:xfrm>
          <a:prstGeom prst="ellipse">
            <a:avLst/>
          </a:prstGeom>
          <a:solidFill>
            <a:srgbClr val="7030A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4" name="Connecteur droit 63">
            <a:extLst>
              <a:ext uri="{FF2B5EF4-FFF2-40B4-BE49-F238E27FC236}">
                <a16:creationId xmlns:a16="http://schemas.microsoft.com/office/drawing/2014/main" id="{05314303-DEB1-6F44-9CE5-B17F4A2096D4}"/>
              </a:ext>
            </a:extLst>
          </p:cNvPr>
          <p:cNvCxnSpPr>
            <a:cxnSpLocks/>
            <a:stCxn id="25" idx="6"/>
            <a:endCxn id="2" idx="2"/>
          </p:cNvCxnSpPr>
          <p:nvPr/>
        </p:nvCxnSpPr>
        <p:spPr>
          <a:xfrm>
            <a:off x="2751459" y="3400425"/>
            <a:ext cx="373908" cy="84832"/>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sp>
        <p:nvSpPr>
          <p:cNvPr id="76" name="Ellipse 75">
            <a:extLst>
              <a:ext uri="{FF2B5EF4-FFF2-40B4-BE49-F238E27FC236}">
                <a16:creationId xmlns:a16="http://schemas.microsoft.com/office/drawing/2014/main" id="{990F53FD-8289-4114-5BE0-5FA0E8235EFD}"/>
              </a:ext>
            </a:extLst>
          </p:cNvPr>
          <p:cNvSpPr/>
          <p:nvPr/>
        </p:nvSpPr>
        <p:spPr>
          <a:xfrm>
            <a:off x="3729139" y="3050416"/>
            <a:ext cx="697230" cy="697230"/>
          </a:xfrm>
          <a:prstGeom prst="ellipse">
            <a:avLst/>
          </a:prstGeom>
          <a:solidFill>
            <a:schemeClr val="accent6">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7" name="Connecteur droit 76">
            <a:extLst>
              <a:ext uri="{FF2B5EF4-FFF2-40B4-BE49-F238E27FC236}">
                <a16:creationId xmlns:a16="http://schemas.microsoft.com/office/drawing/2014/main" id="{B555E51B-59F2-AB1A-0D0B-E65F30043D75}"/>
              </a:ext>
            </a:extLst>
          </p:cNvPr>
          <p:cNvCxnSpPr>
            <a:cxnSpLocks/>
          </p:cNvCxnSpPr>
          <p:nvPr/>
        </p:nvCxnSpPr>
        <p:spPr>
          <a:xfrm flipV="1">
            <a:off x="4078656" y="2693249"/>
            <a:ext cx="14712" cy="1404105"/>
          </a:xfrm>
          <a:prstGeom prst="line">
            <a:avLst/>
          </a:prstGeom>
          <a:ln w="47625">
            <a:solidFill>
              <a:schemeClr val="accent6">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80" name="Ellipse 79">
            <a:extLst>
              <a:ext uri="{FF2B5EF4-FFF2-40B4-BE49-F238E27FC236}">
                <a16:creationId xmlns:a16="http://schemas.microsoft.com/office/drawing/2014/main" id="{827BF562-0AEA-7C32-30B3-FEC1BE3D74D1}"/>
              </a:ext>
            </a:extLst>
          </p:cNvPr>
          <p:cNvSpPr/>
          <p:nvPr/>
        </p:nvSpPr>
        <p:spPr>
          <a:xfrm>
            <a:off x="8416283" y="3039420"/>
            <a:ext cx="697230" cy="697230"/>
          </a:xfrm>
          <a:prstGeom prst="ellipse">
            <a:avLst/>
          </a:prstGeom>
          <a:solidFill>
            <a:schemeClr val="accent2"/>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5" name="Connecteur droit 84">
            <a:extLst>
              <a:ext uri="{FF2B5EF4-FFF2-40B4-BE49-F238E27FC236}">
                <a16:creationId xmlns:a16="http://schemas.microsoft.com/office/drawing/2014/main" id="{039C8CC0-AE65-8D58-71B2-707B2A5F882C}"/>
              </a:ext>
            </a:extLst>
          </p:cNvPr>
          <p:cNvCxnSpPr>
            <a:cxnSpLocks/>
            <a:stCxn id="38" idx="2"/>
            <a:endCxn id="2" idx="6"/>
          </p:cNvCxnSpPr>
          <p:nvPr/>
        </p:nvCxnSpPr>
        <p:spPr>
          <a:xfrm flipH="1">
            <a:off x="3295002" y="1565194"/>
            <a:ext cx="421580" cy="1920063"/>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88" name="Connecteur droit 87">
            <a:extLst>
              <a:ext uri="{FF2B5EF4-FFF2-40B4-BE49-F238E27FC236}">
                <a16:creationId xmlns:a16="http://schemas.microsoft.com/office/drawing/2014/main" id="{7BD67309-993A-9EC6-F612-0D580192C156}"/>
              </a:ext>
            </a:extLst>
          </p:cNvPr>
          <p:cNvCxnSpPr>
            <a:cxnSpLocks/>
            <a:stCxn id="39" idx="2"/>
            <a:endCxn id="2" idx="6"/>
          </p:cNvCxnSpPr>
          <p:nvPr/>
        </p:nvCxnSpPr>
        <p:spPr>
          <a:xfrm flipH="1">
            <a:off x="3295002" y="2355651"/>
            <a:ext cx="449751" cy="1129606"/>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91" name="Connecteur droit 90">
            <a:extLst>
              <a:ext uri="{FF2B5EF4-FFF2-40B4-BE49-F238E27FC236}">
                <a16:creationId xmlns:a16="http://schemas.microsoft.com/office/drawing/2014/main" id="{F03BC482-8CA6-ED96-D5E6-929C001CF336}"/>
              </a:ext>
            </a:extLst>
          </p:cNvPr>
          <p:cNvCxnSpPr>
            <a:cxnSpLocks/>
            <a:stCxn id="2" idx="6"/>
            <a:endCxn id="76" idx="2"/>
          </p:cNvCxnSpPr>
          <p:nvPr/>
        </p:nvCxnSpPr>
        <p:spPr>
          <a:xfrm flipV="1">
            <a:off x="3295002" y="3399031"/>
            <a:ext cx="434137" cy="86226"/>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95" name="Connecteur droit 94">
            <a:extLst>
              <a:ext uri="{FF2B5EF4-FFF2-40B4-BE49-F238E27FC236}">
                <a16:creationId xmlns:a16="http://schemas.microsoft.com/office/drawing/2014/main" id="{7EBCB0B3-6DDE-CA68-7223-A4D33C6132A4}"/>
              </a:ext>
            </a:extLst>
          </p:cNvPr>
          <p:cNvCxnSpPr>
            <a:cxnSpLocks/>
            <a:stCxn id="2" idx="6"/>
            <a:endCxn id="41" idx="2"/>
          </p:cNvCxnSpPr>
          <p:nvPr/>
        </p:nvCxnSpPr>
        <p:spPr>
          <a:xfrm>
            <a:off x="3295002" y="3485257"/>
            <a:ext cx="435039" cy="971729"/>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06" name="Connecteur droit 105">
            <a:extLst>
              <a:ext uri="{FF2B5EF4-FFF2-40B4-BE49-F238E27FC236}">
                <a16:creationId xmlns:a16="http://schemas.microsoft.com/office/drawing/2014/main" id="{A2834F35-EF27-2450-A874-EA5A10C56BB1}"/>
              </a:ext>
            </a:extLst>
          </p:cNvPr>
          <p:cNvCxnSpPr>
            <a:cxnSpLocks/>
            <a:stCxn id="35" idx="2"/>
            <a:endCxn id="38" idx="6"/>
          </p:cNvCxnSpPr>
          <p:nvPr/>
        </p:nvCxnSpPr>
        <p:spPr>
          <a:xfrm flipH="1" flipV="1">
            <a:off x="4413812" y="1565194"/>
            <a:ext cx="727497" cy="1749148"/>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09" name="Connecteur droit 108">
            <a:extLst>
              <a:ext uri="{FF2B5EF4-FFF2-40B4-BE49-F238E27FC236}">
                <a16:creationId xmlns:a16="http://schemas.microsoft.com/office/drawing/2014/main" id="{547407BB-5C4F-89C4-89C5-20BF52E6E509}"/>
              </a:ext>
            </a:extLst>
          </p:cNvPr>
          <p:cNvCxnSpPr>
            <a:cxnSpLocks/>
            <a:stCxn id="2" idx="6"/>
            <a:endCxn id="40" idx="2"/>
          </p:cNvCxnSpPr>
          <p:nvPr/>
        </p:nvCxnSpPr>
        <p:spPr>
          <a:xfrm>
            <a:off x="3295002" y="3485257"/>
            <a:ext cx="416696" cy="1773260"/>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12" name="Connecteur droit 111">
            <a:extLst>
              <a:ext uri="{FF2B5EF4-FFF2-40B4-BE49-F238E27FC236}">
                <a16:creationId xmlns:a16="http://schemas.microsoft.com/office/drawing/2014/main" id="{F8089AAB-B3AC-6918-4370-5B3147AC2373}"/>
              </a:ext>
            </a:extLst>
          </p:cNvPr>
          <p:cNvCxnSpPr>
            <a:cxnSpLocks/>
            <a:stCxn id="35" idx="2"/>
            <a:endCxn id="39" idx="6"/>
          </p:cNvCxnSpPr>
          <p:nvPr/>
        </p:nvCxnSpPr>
        <p:spPr>
          <a:xfrm flipH="1" flipV="1">
            <a:off x="4441983" y="2355651"/>
            <a:ext cx="699326" cy="958691"/>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158CF860-F534-2430-46BE-18A76B5C634B}"/>
              </a:ext>
            </a:extLst>
          </p:cNvPr>
          <p:cNvCxnSpPr>
            <a:cxnSpLocks/>
            <a:stCxn id="35" idx="2"/>
            <a:endCxn id="76" idx="6"/>
          </p:cNvCxnSpPr>
          <p:nvPr/>
        </p:nvCxnSpPr>
        <p:spPr>
          <a:xfrm flipH="1">
            <a:off x="4426369" y="3314342"/>
            <a:ext cx="714940" cy="84689"/>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18" name="Connecteur droit 117">
            <a:extLst>
              <a:ext uri="{FF2B5EF4-FFF2-40B4-BE49-F238E27FC236}">
                <a16:creationId xmlns:a16="http://schemas.microsoft.com/office/drawing/2014/main" id="{DB043DD3-20EA-6D2C-CA68-426437DD5178}"/>
              </a:ext>
            </a:extLst>
          </p:cNvPr>
          <p:cNvCxnSpPr>
            <a:cxnSpLocks/>
            <a:stCxn id="35" idx="2"/>
            <a:endCxn id="41" idx="6"/>
          </p:cNvCxnSpPr>
          <p:nvPr/>
        </p:nvCxnSpPr>
        <p:spPr>
          <a:xfrm flipH="1">
            <a:off x="4427271" y="3314342"/>
            <a:ext cx="714038" cy="1142644"/>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23" name="Connecteur droit 122">
            <a:extLst>
              <a:ext uri="{FF2B5EF4-FFF2-40B4-BE49-F238E27FC236}">
                <a16:creationId xmlns:a16="http://schemas.microsoft.com/office/drawing/2014/main" id="{0EE77F57-8F55-31F7-E9A1-CE13E3D463DB}"/>
              </a:ext>
            </a:extLst>
          </p:cNvPr>
          <p:cNvCxnSpPr>
            <a:cxnSpLocks/>
            <a:stCxn id="35" idx="2"/>
            <a:endCxn id="40" idx="6"/>
          </p:cNvCxnSpPr>
          <p:nvPr/>
        </p:nvCxnSpPr>
        <p:spPr>
          <a:xfrm flipH="1">
            <a:off x="4408928" y="3314342"/>
            <a:ext cx="732381" cy="1944175"/>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sp>
        <p:nvSpPr>
          <p:cNvPr id="126" name="Ellipse 125">
            <a:extLst>
              <a:ext uri="{FF2B5EF4-FFF2-40B4-BE49-F238E27FC236}">
                <a16:creationId xmlns:a16="http://schemas.microsoft.com/office/drawing/2014/main" id="{EB4E929F-A1BB-8850-E3F1-F0F3EA2F2396}"/>
              </a:ext>
            </a:extLst>
          </p:cNvPr>
          <p:cNvSpPr/>
          <p:nvPr/>
        </p:nvSpPr>
        <p:spPr>
          <a:xfrm>
            <a:off x="9498465" y="3244814"/>
            <a:ext cx="176090" cy="172410"/>
          </a:xfrm>
          <a:prstGeom prst="ellipse">
            <a:avLst/>
          </a:prstGeom>
          <a:solidFill>
            <a:srgbClr val="7030A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7" name="Connecteur droit 126">
            <a:extLst>
              <a:ext uri="{FF2B5EF4-FFF2-40B4-BE49-F238E27FC236}">
                <a16:creationId xmlns:a16="http://schemas.microsoft.com/office/drawing/2014/main" id="{8988C016-27BD-1472-1752-8F1E5CE3A729}"/>
              </a:ext>
            </a:extLst>
          </p:cNvPr>
          <p:cNvCxnSpPr>
            <a:cxnSpLocks/>
            <a:stCxn id="50" idx="2"/>
            <a:endCxn id="126" idx="6"/>
          </p:cNvCxnSpPr>
          <p:nvPr/>
        </p:nvCxnSpPr>
        <p:spPr>
          <a:xfrm flipH="1">
            <a:off x="9674555" y="2604611"/>
            <a:ext cx="370907" cy="726408"/>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30" name="Connecteur droit 129">
            <a:extLst>
              <a:ext uri="{FF2B5EF4-FFF2-40B4-BE49-F238E27FC236}">
                <a16:creationId xmlns:a16="http://schemas.microsoft.com/office/drawing/2014/main" id="{B6584B78-A282-0C97-D369-1D0236528BC1}"/>
              </a:ext>
            </a:extLst>
          </p:cNvPr>
          <p:cNvCxnSpPr>
            <a:cxnSpLocks/>
            <a:stCxn id="51" idx="2"/>
            <a:endCxn id="126" idx="6"/>
          </p:cNvCxnSpPr>
          <p:nvPr/>
        </p:nvCxnSpPr>
        <p:spPr>
          <a:xfrm flipH="1" flipV="1">
            <a:off x="9674555" y="3331019"/>
            <a:ext cx="382221" cy="69406"/>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33" name="Connecteur droit 132">
            <a:extLst>
              <a:ext uri="{FF2B5EF4-FFF2-40B4-BE49-F238E27FC236}">
                <a16:creationId xmlns:a16="http://schemas.microsoft.com/office/drawing/2014/main" id="{ECFCCD57-7CCF-32CE-E295-34BBFDEEDF0F}"/>
              </a:ext>
            </a:extLst>
          </p:cNvPr>
          <p:cNvCxnSpPr>
            <a:cxnSpLocks/>
            <a:stCxn id="53" idx="2"/>
            <a:endCxn id="126" idx="6"/>
          </p:cNvCxnSpPr>
          <p:nvPr/>
        </p:nvCxnSpPr>
        <p:spPr>
          <a:xfrm flipH="1" flipV="1">
            <a:off x="9674555" y="3331019"/>
            <a:ext cx="382221" cy="865220"/>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36" name="Connecteur droit 135">
            <a:extLst>
              <a:ext uri="{FF2B5EF4-FFF2-40B4-BE49-F238E27FC236}">
                <a16:creationId xmlns:a16="http://schemas.microsoft.com/office/drawing/2014/main" id="{98A8D261-88D6-A43C-67C4-DB1C2B84CAD0}"/>
              </a:ext>
            </a:extLst>
          </p:cNvPr>
          <p:cNvCxnSpPr>
            <a:cxnSpLocks/>
            <a:stCxn id="44" idx="6"/>
            <a:endCxn id="126" idx="2"/>
          </p:cNvCxnSpPr>
          <p:nvPr/>
        </p:nvCxnSpPr>
        <p:spPr>
          <a:xfrm>
            <a:off x="9095714" y="1544120"/>
            <a:ext cx="402751" cy="1786899"/>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39" name="Connecteur droit 138">
            <a:extLst>
              <a:ext uri="{FF2B5EF4-FFF2-40B4-BE49-F238E27FC236}">
                <a16:creationId xmlns:a16="http://schemas.microsoft.com/office/drawing/2014/main" id="{91AB8311-A154-EF82-0839-043EC76EC650}"/>
              </a:ext>
            </a:extLst>
          </p:cNvPr>
          <p:cNvCxnSpPr>
            <a:cxnSpLocks/>
            <a:stCxn id="45" idx="6"/>
            <a:endCxn id="126" idx="2"/>
          </p:cNvCxnSpPr>
          <p:nvPr/>
        </p:nvCxnSpPr>
        <p:spPr>
          <a:xfrm>
            <a:off x="9113513" y="2375654"/>
            <a:ext cx="384952" cy="955365"/>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42" name="Connecteur droit 141">
            <a:extLst>
              <a:ext uri="{FF2B5EF4-FFF2-40B4-BE49-F238E27FC236}">
                <a16:creationId xmlns:a16="http://schemas.microsoft.com/office/drawing/2014/main" id="{0E1645A5-16E4-E87E-F095-3D07916BC57C}"/>
              </a:ext>
            </a:extLst>
          </p:cNvPr>
          <p:cNvCxnSpPr>
            <a:cxnSpLocks/>
            <a:stCxn id="80" idx="6"/>
            <a:endCxn id="126" idx="2"/>
          </p:cNvCxnSpPr>
          <p:nvPr/>
        </p:nvCxnSpPr>
        <p:spPr>
          <a:xfrm flipV="1">
            <a:off x="9113513" y="3331019"/>
            <a:ext cx="384952" cy="57016"/>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45" name="Connecteur droit 144">
            <a:extLst>
              <a:ext uri="{FF2B5EF4-FFF2-40B4-BE49-F238E27FC236}">
                <a16:creationId xmlns:a16="http://schemas.microsoft.com/office/drawing/2014/main" id="{5DCA9049-34B5-55BD-E64F-C5BDD17D1484}"/>
              </a:ext>
            </a:extLst>
          </p:cNvPr>
          <p:cNvCxnSpPr>
            <a:cxnSpLocks/>
            <a:stCxn id="47" idx="6"/>
            <a:endCxn id="126" idx="2"/>
          </p:cNvCxnSpPr>
          <p:nvPr/>
        </p:nvCxnSpPr>
        <p:spPr>
          <a:xfrm flipV="1">
            <a:off x="9122913" y="3331019"/>
            <a:ext cx="375552" cy="1113465"/>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48" name="Connecteur droit 147">
            <a:extLst>
              <a:ext uri="{FF2B5EF4-FFF2-40B4-BE49-F238E27FC236}">
                <a16:creationId xmlns:a16="http://schemas.microsoft.com/office/drawing/2014/main" id="{6F49CB7C-103C-CE30-DF5F-A896B39E72A8}"/>
              </a:ext>
            </a:extLst>
          </p:cNvPr>
          <p:cNvCxnSpPr>
            <a:cxnSpLocks/>
            <a:stCxn id="46" idx="6"/>
            <a:endCxn id="126" idx="2"/>
          </p:cNvCxnSpPr>
          <p:nvPr/>
        </p:nvCxnSpPr>
        <p:spPr>
          <a:xfrm flipV="1">
            <a:off x="9122913" y="3331019"/>
            <a:ext cx="375552" cy="1904992"/>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52" name="Connecteur droit 151">
            <a:extLst>
              <a:ext uri="{FF2B5EF4-FFF2-40B4-BE49-F238E27FC236}">
                <a16:creationId xmlns:a16="http://schemas.microsoft.com/office/drawing/2014/main" id="{55E5A540-6BEC-A6C5-68CC-466479F86413}"/>
              </a:ext>
            </a:extLst>
          </p:cNvPr>
          <p:cNvCxnSpPr>
            <a:cxnSpLocks/>
            <a:stCxn id="44" idx="2"/>
            <a:endCxn id="36" idx="6"/>
          </p:cNvCxnSpPr>
          <p:nvPr/>
        </p:nvCxnSpPr>
        <p:spPr>
          <a:xfrm flipH="1">
            <a:off x="7636487" y="1544120"/>
            <a:ext cx="761997" cy="1963171"/>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55" name="Connecteur droit 154">
            <a:extLst>
              <a:ext uri="{FF2B5EF4-FFF2-40B4-BE49-F238E27FC236}">
                <a16:creationId xmlns:a16="http://schemas.microsoft.com/office/drawing/2014/main" id="{F9E6F46F-0441-EEF2-A05B-4F4581DB8547}"/>
              </a:ext>
            </a:extLst>
          </p:cNvPr>
          <p:cNvCxnSpPr>
            <a:cxnSpLocks/>
            <a:stCxn id="45" idx="2"/>
            <a:endCxn id="36" idx="6"/>
          </p:cNvCxnSpPr>
          <p:nvPr/>
        </p:nvCxnSpPr>
        <p:spPr>
          <a:xfrm flipH="1">
            <a:off x="7636487" y="2375654"/>
            <a:ext cx="779796" cy="1131637"/>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58" name="Connecteur droit 157">
            <a:extLst>
              <a:ext uri="{FF2B5EF4-FFF2-40B4-BE49-F238E27FC236}">
                <a16:creationId xmlns:a16="http://schemas.microsoft.com/office/drawing/2014/main" id="{56EB0EF6-21F9-28F1-4D81-16ADB02607C2}"/>
              </a:ext>
            </a:extLst>
          </p:cNvPr>
          <p:cNvCxnSpPr>
            <a:cxnSpLocks/>
            <a:stCxn id="80" idx="2"/>
            <a:endCxn id="36" idx="6"/>
          </p:cNvCxnSpPr>
          <p:nvPr/>
        </p:nvCxnSpPr>
        <p:spPr>
          <a:xfrm flipH="1">
            <a:off x="7636487" y="3388035"/>
            <a:ext cx="779796" cy="119256"/>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61" name="Connecteur droit 160">
            <a:extLst>
              <a:ext uri="{FF2B5EF4-FFF2-40B4-BE49-F238E27FC236}">
                <a16:creationId xmlns:a16="http://schemas.microsoft.com/office/drawing/2014/main" id="{E6ADC950-76FE-7104-33FD-4BCB1DFDAE52}"/>
              </a:ext>
            </a:extLst>
          </p:cNvPr>
          <p:cNvCxnSpPr>
            <a:cxnSpLocks/>
            <a:stCxn id="47" idx="2"/>
            <a:endCxn id="36" idx="6"/>
          </p:cNvCxnSpPr>
          <p:nvPr/>
        </p:nvCxnSpPr>
        <p:spPr>
          <a:xfrm flipH="1" flipV="1">
            <a:off x="7636487" y="3507291"/>
            <a:ext cx="789196" cy="937193"/>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64" name="Connecteur droit 163">
            <a:extLst>
              <a:ext uri="{FF2B5EF4-FFF2-40B4-BE49-F238E27FC236}">
                <a16:creationId xmlns:a16="http://schemas.microsoft.com/office/drawing/2014/main" id="{D58E2E37-590C-5D06-0F67-16071AD4057B}"/>
              </a:ext>
            </a:extLst>
          </p:cNvPr>
          <p:cNvCxnSpPr>
            <a:cxnSpLocks/>
            <a:stCxn id="46" idx="2"/>
            <a:endCxn id="36" idx="6"/>
          </p:cNvCxnSpPr>
          <p:nvPr/>
        </p:nvCxnSpPr>
        <p:spPr>
          <a:xfrm flipH="1" flipV="1">
            <a:off x="7636487" y="3507291"/>
            <a:ext cx="789196" cy="1728720"/>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67" name="Connecteur droit 166">
            <a:extLst>
              <a:ext uri="{FF2B5EF4-FFF2-40B4-BE49-F238E27FC236}">
                <a16:creationId xmlns:a16="http://schemas.microsoft.com/office/drawing/2014/main" id="{C9DF1CFB-921B-5DD7-0041-81C01B854456}"/>
              </a:ext>
            </a:extLst>
          </p:cNvPr>
          <p:cNvCxnSpPr>
            <a:cxnSpLocks/>
            <a:stCxn id="69" idx="6"/>
            <a:endCxn id="36" idx="2"/>
          </p:cNvCxnSpPr>
          <p:nvPr/>
        </p:nvCxnSpPr>
        <p:spPr>
          <a:xfrm>
            <a:off x="6859863" y="1221224"/>
            <a:ext cx="612890" cy="2286067"/>
          </a:xfrm>
          <a:prstGeom prst="lin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70" name="Connecteur droit 169">
            <a:extLst>
              <a:ext uri="{FF2B5EF4-FFF2-40B4-BE49-F238E27FC236}">
                <a16:creationId xmlns:a16="http://schemas.microsoft.com/office/drawing/2014/main" id="{1C2E3CB6-E3C8-E87C-6C44-75AF601A42B6}"/>
              </a:ext>
            </a:extLst>
          </p:cNvPr>
          <p:cNvCxnSpPr>
            <a:cxnSpLocks/>
            <a:stCxn id="70" idx="6"/>
            <a:endCxn id="36" idx="2"/>
          </p:cNvCxnSpPr>
          <p:nvPr/>
        </p:nvCxnSpPr>
        <p:spPr>
          <a:xfrm>
            <a:off x="6871177" y="2158484"/>
            <a:ext cx="601576" cy="1348807"/>
          </a:xfrm>
          <a:prstGeom prst="lin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73" name="Connecteur droit 172">
            <a:extLst>
              <a:ext uri="{FF2B5EF4-FFF2-40B4-BE49-F238E27FC236}">
                <a16:creationId xmlns:a16="http://schemas.microsoft.com/office/drawing/2014/main" id="{0546EDFB-7F65-5442-3ED0-B68AEB905945}"/>
              </a:ext>
            </a:extLst>
          </p:cNvPr>
          <p:cNvCxnSpPr>
            <a:cxnSpLocks/>
            <a:stCxn id="31" idx="6"/>
            <a:endCxn id="36" idx="2"/>
          </p:cNvCxnSpPr>
          <p:nvPr/>
        </p:nvCxnSpPr>
        <p:spPr>
          <a:xfrm>
            <a:off x="6859863" y="3401621"/>
            <a:ext cx="612890" cy="105670"/>
          </a:xfrm>
          <a:prstGeom prst="lin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77" name="Connecteur droit 176">
            <a:extLst>
              <a:ext uri="{FF2B5EF4-FFF2-40B4-BE49-F238E27FC236}">
                <a16:creationId xmlns:a16="http://schemas.microsoft.com/office/drawing/2014/main" id="{B4466B67-C091-491E-99BE-4E2C5A90324A}"/>
              </a:ext>
            </a:extLst>
          </p:cNvPr>
          <p:cNvCxnSpPr>
            <a:cxnSpLocks/>
            <a:stCxn id="72" idx="6"/>
            <a:endCxn id="36" idx="2"/>
          </p:cNvCxnSpPr>
          <p:nvPr/>
        </p:nvCxnSpPr>
        <p:spPr>
          <a:xfrm flipV="1">
            <a:off x="6859863" y="3507291"/>
            <a:ext cx="612890" cy="1248660"/>
          </a:xfrm>
          <a:prstGeom prst="lin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81" name="Connecteur droit 180">
            <a:extLst>
              <a:ext uri="{FF2B5EF4-FFF2-40B4-BE49-F238E27FC236}">
                <a16:creationId xmlns:a16="http://schemas.microsoft.com/office/drawing/2014/main" id="{74520598-4136-84A1-2F41-789242156742}"/>
              </a:ext>
            </a:extLst>
          </p:cNvPr>
          <p:cNvCxnSpPr>
            <a:cxnSpLocks/>
            <a:stCxn id="71" idx="6"/>
            <a:endCxn id="36" idx="2"/>
          </p:cNvCxnSpPr>
          <p:nvPr/>
        </p:nvCxnSpPr>
        <p:spPr>
          <a:xfrm flipV="1">
            <a:off x="6859863" y="3507291"/>
            <a:ext cx="612890" cy="2143058"/>
          </a:xfrm>
          <a:prstGeom prst="lin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84" name="Connecteur droit 183">
            <a:extLst>
              <a:ext uri="{FF2B5EF4-FFF2-40B4-BE49-F238E27FC236}">
                <a16:creationId xmlns:a16="http://schemas.microsoft.com/office/drawing/2014/main" id="{58B490B0-BAAB-212F-7A25-06F156C4A034}"/>
              </a:ext>
            </a:extLst>
          </p:cNvPr>
          <p:cNvCxnSpPr>
            <a:cxnSpLocks/>
            <a:stCxn id="35" idx="6"/>
            <a:endCxn id="69" idx="2"/>
          </p:cNvCxnSpPr>
          <p:nvPr/>
        </p:nvCxnSpPr>
        <p:spPr>
          <a:xfrm flipV="1">
            <a:off x="5323431" y="1221224"/>
            <a:ext cx="839202" cy="2093118"/>
          </a:xfrm>
          <a:prstGeom prst="lin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87" name="Connecteur droit 186">
            <a:extLst>
              <a:ext uri="{FF2B5EF4-FFF2-40B4-BE49-F238E27FC236}">
                <a16:creationId xmlns:a16="http://schemas.microsoft.com/office/drawing/2014/main" id="{2FC866D7-48B3-DB7C-2C47-7315EADFE934}"/>
              </a:ext>
            </a:extLst>
          </p:cNvPr>
          <p:cNvCxnSpPr>
            <a:cxnSpLocks/>
            <a:stCxn id="35" idx="5"/>
            <a:endCxn id="70" idx="2"/>
          </p:cNvCxnSpPr>
          <p:nvPr/>
        </p:nvCxnSpPr>
        <p:spPr>
          <a:xfrm flipV="1">
            <a:off x="5296760" y="2158484"/>
            <a:ext cx="877187" cy="1220602"/>
          </a:xfrm>
          <a:prstGeom prst="lin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90" name="Connecteur droit 189">
            <a:extLst>
              <a:ext uri="{FF2B5EF4-FFF2-40B4-BE49-F238E27FC236}">
                <a16:creationId xmlns:a16="http://schemas.microsoft.com/office/drawing/2014/main" id="{59EE919A-067D-5BA5-2A58-647286D48677}"/>
              </a:ext>
            </a:extLst>
          </p:cNvPr>
          <p:cNvCxnSpPr>
            <a:cxnSpLocks/>
            <a:stCxn id="35" idx="6"/>
            <a:endCxn id="31" idx="2"/>
          </p:cNvCxnSpPr>
          <p:nvPr/>
        </p:nvCxnSpPr>
        <p:spPr>
          <a:xfrm>
            <a:off x="5323431" y="3314342"/>
            <a:ext cx="839202" cy="87279"/>
          </a:xfrm>
          <a:prstGeom prst="lin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93" name="Connecteur droit 192">
            <a:extLst>
              <a:ext uri="{FF2B5EF4-FFF2-40B4-BE49-F238E27FC236}">
                <a16:creationId xmlns:a16="http://schemas.microsoft.com/office/drawing/2014/main" id="{73F06AD4-641F-5992-39C5-198B7933807A}"/>
              </a:ext>
            </a:extLst>
          </p:cNvPr>
          <p:cNvCxnSpPr>
            <a:cxnSpLocks/>
            <a:stCxn id="35" idx="6"/>
            <a:endCxn id="72" idx="2"/>
          </p:cNvCxnSpPr>
          <p:nvPr/>
        </p:nvCxnSpPr>
        <p:spPr>
          <a:xfrm>
            <a:off x="5323431" y="3314342"/>
            <a:ext cx="839202" cy="1441609"/>
          </a:xfrm>
          <a:prstGeom prst="lin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97" name="Connecteur droit 196">
            <a:extLst>
              <a:ext uri="{FF2B5EF4-FFF2-40B4-BE49-F238E27FC236}">
                <a16:creationId xmlns:a16="http://schemas.microsoft.com/office/drawing/2014/main" id="{DD0ABBF1-A84C-F4AE-1D80-50EA8146053D}"/>
              </a:ext>
            </a:extLst>
          </p:cNvPr>
          <p:cNvCxnSpPr>
            <a:cxnSpLocks/>
            <a:stCxn id="35" idx="6"/>
            <a:endCxn id="71" idx="2"/>
          </p:cNvCxnSpPr>
          <p:nvPr/>
        </p:nvCxnSpPr>
        <p:spPr>
          <a:xfrm>
            <a:off x="5323431" y="3314342"/>
            <a:ext cx="839202" cy="2336007"/>
          </a:xfrm>
          <a:prstGeom prst="lin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201" name="Ellipse 200">
            <a:extLst>
              <a:ext uri="{FF2B5EF4-FFF2-40B4-BE49-F238E27FC236}">
                <a16:creationId xmlns:a16="http://schemas.microsoft.com/office/drawing/2014/main" id="{D73D6927-218D-FC10-12FB-866E0CF45614}"/>
              </a:ext>
            </a:extLst>
          </p:cNvPr>
          <p:cNvSpPr/>
          <p:nvPr/>
        </p:nvSpPr>
        <p:spPr>
          <a:xfrm>
            <a:off x="1250969" y="3244814"/>
            <a:ext cx="187025" cy="177070"/>
          </a:xfrm>
          <a:prstGeom prst="ellipse">
            <a:avLst/>
          </a:prstGeom>
          <a:solidFill>
            <a:srgbClr val="7030A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2" name="Connecteur droit 201">
            <a:extLst>
              <a:ext uri="{FF2B5EF4-FFF2-40B4-BE49-F238E27FC236}">
                <a16:creationId xmlns:a16="http://schemas.microsoft.com/office/drawing/2014/main" id="{96A5C146-4125-B1C0-65FF-9E05CD315451}"/>
              </a:ext>
            </a:extLst>
          </p:cNvPr>
          <p:cNvCxnSpPr>
            <a:cxnSpLocks/>
            <a:stCxn id="61" idx="3"/>
            <a:endCxn id="201" idx="2"/>
          </p:cNvCxnSpPr>
          <p:nvPr/>
        </p:nvCxnSpPr>
        <p:spPr>
          <a:xfrm flipV="1">
            <a:off x="876083" y="3333349"/>
            <a:ext cx="374886" cy="70950"/>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205" name="Connecteur droit 204">
            <a:extLst>
              <a:ext uri="{FF2B5EF4-FFF2-40B4-BE49-F238E27FC236}">
                <a16:creationId xmlns:a16="http://schemas.microsoft.com/office/drawing/2014/main" id="{3B57A2F9-6C66-ADD4-3ABD-3FB2FB31E1D8}"/>
              </a:ext>
            </a:extLst>
          </p:cNvPr>
          <p:cNvCxnSpPr>
            <a:cxnSpLocks/>
            <a:stCxn id="201" idx="6"/>
            <a:endCxn id="5" idx="2"/>
          </p:cNvCxnSpPr>
          <p:nvPr/>
        </p:nvCxnSpPr>
        <p:spPr>
          <a:xfrm flipV="1">
            <a:off x="1437994" y="1221224"/>
            <a:ext cx="606084" cy="2112125"/>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209" name="Connecteur droit 208">
            <a:extLst>
              <a:ext uri="{FF2B5EF4-FFF2-40B4-BE49-F238E27FC236}">
                <a16:creationId xmlns:a16="http://schemas.microsoft.com/office/drawing/2014/main" id="{5FF3A0C9-CB30-CB42-8214-45DE2F1BAC5D}"/>
              </a:ext>
            </a:extLst>
          </p:cNvPr>
          <p:cNvCxnSpPr>
            <a:cxnSpLocks/>
            <a:stCxn id="201" idx="6"/>
            <a:endCxn id="6" idx="2"/>
          </p:cNvCxnSpPr>
          <p:nvPr/>
        </p:nvCxnSpPr>
        <p:spPr>
          <a:xfrm flipV="1">
            <a:off x="1437994" y="2158484"/>
            <a:ext cx="617398" cy="1174865"/>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212" name="Connecteur droit 211">
            <a:extLst>
              <a:ext uri="{FF2B5EF4-FFF2-40B4-BE49-F238E27FC236}">
                <a16:creationId xmlns:a16="http://schemas.microsoft.com/office/drawing/2014/main" id="{FA050EB4-F4A3-DC5A-D0A7-4C3BF5BCBE28}"/>
              </a:ext>
            </a:extLst>
          </p:cNvPr>
          <p:cNvCxnSpPr>
            <a:cxnSpLocks/>
          </p:cNvCxnSpPr>
          <p:nvPr/>
        </p:nvCxnSpPr>
        <p:spPr>
          <a:xfrm>
            <a:off x="1437994" y="3355383"/>
            <a:ext cx="616235" cy="67076"/>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215" name="Connecteur droit 214">
            <a:extLst>
              <a:ext uri="{FF2B5EF4-FFF2-40B4-BE49-F238E27FC236}">
                <a16:creationId xmlns:a16="http://schemas.microsoft.com/office/drawing/2014/main" id="{5673B206-54FD-4516-3995-BDF9277E50B4}"/>
              </a:ext>
            </a:extLst>
          </p:cNvPr>
          <p:cNvCxnSpPr>
            <a:cxnSpLocks/>
            <a:stCxn id="201" idx="6"/>
            <a:endCxn id="11" idx="2"/>
          </p:cNvCxnSpPr>
          <p:nvPr/>
        </p:nvCxnSpPr>
        <p:spPr>
          <a:xfrm>
            <a:off x="1437994" y="3333349"/>
            <a:ext cx="606084" cy="1422602"/>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218" name="Connecteur droit 217">
            <a:extLst>
              <a:ext uri="{FF2B5EF4-FFF2-40B4-BE49-F238E27FC236}">
                <a16:creationId xmlns:a16="http://schemas.microsoft.com/office/drawing/2014/main" id="{A4BBB251-A4B4-D7DC-35AA-6EB7E2A54C40}"/>
              </a:ext>
            </a:extLst>
          </p:cNvPr>
          <p:cNvCxnSpPr>
            <a:cxnSpLocks/>
            <a:stCxn id="201" idx="6"/>
            <a:endCxn id="9" idx="2"/>
          </p:cNvCxnSpPr>
          <p:nvPr/>
        </p:nvCxnSpPr>
        <p:spPr>
          <a:xfrm>
            <a:off x="1437994" y="3333349"/>
            <a:ext cx="606084" cy="2317000"/>
          </a:xfrm>
          <a:prstGeom prst="line">
            <a:avLst/>
          </a:prstGeom>
          <a:ln w="25400">
            <a:solidFill>
              <a:srgbClr val="7030A0"/>
            </a:solidFill>
            <a:prstDash val="soli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C0D2D35-03D7-5B6F-56FE-DD71874EFFE9}"/>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2759536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B546CC9E-A363-127F-EA0D-A1B515ECE03C}"/>
              </a:ext>
            </a:extLst>
          </p:cNvPr>
          <p:cNvSpPr/>
          <p:nvPr/>
        </p:nvSpPr>
        <p:spPr>
          <a:xfrm>
            <a:off x="3036678" y="1779986"/>
            <a:ext cx="743816" cy="3016483"/>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rPr>
              <a:t>Layer 1</a:t>
            </a:r>
            <a:br>
              <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rPr>
              <a:t>Data transformation</a:t>
            </a:r>
          </a:p>
        </p:txBody>
      </p:sp>
      <p:sp>
        <p:nvSpPr>
          <p:cNvPr id="7" name="Rectangle : coins arrondis 6">
            <a:extLst>
              <a:ext uri="{FF2B5EF4-FFF2-40B4-BE49-F238E27FC236}">
                <a16:creationId xmlns:a16="http://schemas.microsoft.com/office/drawing/2014/main" id="{990E1E29-69D3-20D6-B1AF-9CB48F257F77}"/>
              </a:ext>
            </a:extLst>
          </p:cNvPr>
          <p:cNvSpPr/>
          <p:nvPr/>
        </p:nvSpPr>
        <p:spPr>
          <a:xfrm>
            <a:off x="4017177" y="2158998"/>
            <a:ext cx="743816" cy="225845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rPr>
              <a:t>Layer 2</a:t>
            </a:r>
            <a:br>
              <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rPr>
              <a:t>Data transformation</a:t>
            </a:r>
          </a:p>
        </p:txBody>
      </p:sp>
      <p:sp>
        <p:nvSpPr>
          <p:cNvPr id="8" name="Rectangle : coins arrondis 7">
            <a:extLst>
              <a:ext uri="{FF2B5EF4-FFF2-40B4-BE49-F238E27FC236}">
                <a16:creationId xmlns:a16="http://schemas.microsoft.com/office/drawing/2014/main" id="{F48C532A-400A-428F-BDDA-0E220FA0FBFA}"/>
              </a:ext>
            </a:extLst>
          </p:cNvPr>
          <p:cNvSpPr/>
          <p:nvPr/>
        </p:nvSpPr>
        <p:spPr>
          <a:xfrm>
            <a:off x="5330993" y="1779985"/>
            <a:ext cx="743816" cy="3016483"/>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rPr>
              <a:t>Layer …</a:t>
            </a:r>
            <a:br>
              <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rPr>
              <a:t>Data transformation</a:t>
            </a:r>
          </a:p>
        </p:txBody>
      </p:sp>
      <p:sp>
        <p:nvSpPr>
          <p:cNvPr id="10" name="Rectangle : coins arrondis 9">
            <a:extLst>
              <a:ext uri="{FF2B5EF4-FFF2-40B4-BE49-F238E27FC236}">
                <a16:creationId xmlns:a16="http://schemas.microsoft.com/office/drawing/2014/main" id="{0FA701C0-6D6B-437A-F5EE-3C45A05F15C5}"/>
              </a:ext>
            </a:extLst>
          </p:cNvPr>
          <p:cNvSpPr/>
          <p:nvPr/>
        </p:nvSpPr>
        <p:spPr>
          <a:xfrm>
            <a:off x="6644810" y="2158997"/>
            <a:ext cx="743816" cy="225845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rPr>
              <a:t>Layer  N-1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rPr>
              <a:t>Data transformation</a:t>
            </a:r>
          </a:p>
        </p:txBody>
      </p:sp>
      <p:sp>
        <p:nvSpPr>
          <p:cNvPr id="14" name="Rectangle : coins arrondis 13">
            <a:extLst>
              <a:ext uri="{FF2B5EF4-FFF2-40B4-BE49-F238E27FC236}">
                <a16:creationId xmlns:a16="http://schemas.microsoft.com/office/drawing/2014/main" id="{73C95259-4749-BBE7-9FA3-542A92480102}"/>
              </a:ext>
            </a:extLst>
          </p:cNvPr>
          <p:cNvSpPr/>
          <p:nvPr/>
        </p:nvSpPr>
        <p:spPr>
          <a:xfrm>
            <a:off x="7603275" y="2621860"/>
            <a:ext cx="743816" cy="133273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rPr>
              <a:t>Layer N</a:t>
            </a:r>
          </a:p>
        </p:txBody>
      </p:sp>
      <p:cxnSp>
        <p:nvCxnSpPr>
          <p:cNvPr id="15" name="Connecteur droit 14">
            <a:extLst>
              <a:ext uri="{FF2B5EF4-FFF2-40B4-BE49-F238E27FC236}">
                <a16:creationId xmlns:a16="http://schemas.microsoft.com/office/drawing/2014/main" id="{C96487AA-51A1-BBAF-3C2F-0F79D832B1E2}"/>
              </a:ext>
            </a:extLst>
          </p:cNvPr>
          <p:cNvCxnSpPr>
            <a:cxnSpLocks/>
            <a:stCxn id="4" idx="3"/>
            <a:endCxn id="7" idx="1"/>
          </p:cNvCxnSpPr>
          <p:nvPr/>
        </p:nvCxnSpPr>
        <p:spPr>
          <a:xfrm flipV="1">
            <a:off x="3780494" y="3288227"/>
            <a:ext cx="236683" cy="1"/>
          </a:xfrm>
          <a:prstGeom prst="line">
            <a:avLst/>
          </a:prstGeom>
          <a:ln w="25400">
            <a:solidFill>
              <a:srgbClr val="7030A0"/>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90B769A4-2846-5CAA-DE1A-AA198FD43C29}"/>
              </a:ext>
            </a:extLst>
          </p:cNvPr>
          <p:cNvCxnSpPr>
            <a:cxnSpLocks/>
            <a:stCxn id="10" idx="3"/>
            <a:endCxn id="14" idx="1"/>
          </p:cNvCxnSpPr>
          <p:nvPr/>
        </p:nvCxnSpPr>
        <p:spPr>
          <a:xfrm>
            <a:off x="7388626" y="3288226"/>
            <a:ext cx="214649" cy="0"/>
          </a:xfrm>
          <a:prstGeom prst="line">
            <a:avLst/>
          </a:prstGeom>
          <a:ln w="25400">
            <a:solidFill>
              <a:srgbClr val="7030A0"/>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E6FBCBB9-921E-903D-D061-A3A761A2F2A8}"/>
              </a:ext>
            </a:extLst>
          </p:cNvPr>
          <p:cNvCxnSpPr>
            <a:cxnSpLocks/>
            <a:stCxn id="8" idx="3"/>
            <a:endCxn id="10" idx="1"/>
          </p:cNvCxnSpPr>
          <p:nvPr/>
        </p:nvCxnSpPr>
        <p:spPr>
          <a:xfrm flipV="1">
            <a:off x="6074809" y="3288226"/>
            <a:ext cx="570001" cy="1"/>
          </a:xfrm>
          <a:prstGeom prst="line">
            <a:avLst/>
          </a:prstGeom>
          <a:ln w="25400">
            <a:solidFill>
              <a:srgbClr val="7030A0"/>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C6377A0A-BC9E-E487-A945-F2C9991E1B8E}"/>
              </a:ext>
            </a:extLst>
          </p:cNvPr>
          <p:cNvCxnSpPr>
            <a:cxnSpLocks/>
            <a:stCxn id="7" idx="3"/>
            <a:endCxn id="8" idx="1"/>
          </p:cNvCxnSpPr>
          <p:nvPr/>
        </p:nvCxnSpPr>
        <p:spPr>
          <a:xfrm>
            <a:off x="4760993" y="3288227"/>
            <a:ext cx="570000" cy="0"/>
          </a:xfrm>
          <a:prstGeom prst="line">
            <a:avLst/>
          </a:prstGeom>
          <a:ln w="25400">
            <a:solidFill>
              <a:srgbClr val="7030A0"/>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3F3C1242-3CCE-7E9A-AAB0-01E964825ECA}"/>
              </a:ext>
            </a:extLst>
          </p:cNvPr>
          <p:cNvSpPr/>
          <p:nvPr/>
        </p:nvSpPr>
        <p:spPr>
          <a:xfrm>
            <a:off x="501445" y="2029929"/>
            <a:ext cx="2005070" cy="251659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4" name="Connecteur droit 33">
            <a:extLst>
              <a:ext uri="{FF2B5EF4-FFF2-40B4-BE49-F238E27FC236}">
                <a16:creationId xmlns:a16="http://schemas.microsoft.com/office/drawing/2014/main" id="{5E3CC948-5DBB-8A1A-39AF-B8DB20DD9AF2}"/>
              </a:ext>
            </a:extLst>
          </p:cNvPr>
          <p:cNvCxnSpPr>
            <a:cxnSpLocks/>
            <a:stCxn id="33" idx="3"/>
            <a:endCxn id="4" idx="1"/>
          </p:cNvCxnSpPr>
          <p:nvPr/>
        </p:nvCxnSpPr>
        <p:spPr>
          <a:xfrm>
            <a:off x="2506515" y="3288226"/>
            <a:ext cx="530163" cy="2"/>
          </a:xfrm>
          <a:prstGeom prst="line">
            <a:avLst/>
          </a:prstGeom>
          <a:ln w="25400">
            <a:solidFill>
              <a:srgbClr val="7030A0"/>
            </a:solidFill>
            <a:prstDash val="solid"/>
            <a:tailEnd type="triangle" w="lg" len="med"/>
          </a:ln>
        </p:spPr>
        <p:style>
          <a:lnRef idx="1">
            <a:schemeClr val="accent1"/>
          </a:lnRef>
          <a:fillRef idx="0">
            <a:schemeClr val="accent1"/>
          </a:fillRef>
          <a:effectRef idx="0">
            <a:schemeClr val="accent1"/>
          </a:effectRef>
          <a:fontRef idx="minor">
            <a:schemeClr val="tx1"/>
          </a:fontRef>
        </p:style>
      </p:cxnSp>
      <p:sp>
        <p:nvSpPr>
          <p:cNvPr id="54" name="Rectangle : coins arrondis 53">
            <a:extLst>
              <a:ext uri="{FF2B5EF4-FFF2-40B4-BE49-F238E27FC236}">
                <a16:creationId xmlns:a16="http://schemas.microsoft.com/office/drawing/2014/main" id="{4F8D65F6-4374-7105-2671-771E18330CC7}"/>
              </a:ext>
            </a:extLst>
          </p:cNvPr>
          <p:cNvSpPr/>
          <p:nvPr/>
        </p:nvSpPr>
        <p:spPr>
          <a:xfrm>
            <a:off x="8802274" y="2621859"/>
            <a:ext cx="914596" cy="133273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white"/>
                </a:solidFill>
                <a:effectLst/>
                <a:uLnTx/>
                <a:uFillTx/>
                <a:latin typeface="Calibri" panose="020F0502020204030204"/>
                <a:ea typeface="+mn-ea"/>
                <a:cs typeface="+mn-cs"/>
              </a:rPr>
              <a:t>Predictions</a:t>
            </a:r>
            <a:r>
              <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8" name="Rectangle : coins arrondis 57">
            <a:extLst>
              <a:ext uri="{FF2B5EF4-FFF2-40B4-BE49-F238E27FC236}">
                <a16:creationId xmlns:a16="http://schemas.microsoft.com/office/drawing/2014/main" id="{0522995B-371B-D894-0CCD-1478F28A2C9F}"/>
              </a:ext>
            </a:extLst>
          </p:cNvPr>
          <p:cNvSpPr/>
          <p:nvPr/>
        </p:nvSpPr>
        <p:spPr>
          <a:xfrm>
            <a:off x="8802274" y="983653"/>
            <a:ext cx="914596" cy="133273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white"/>
                </a:solidFill>
                <a:effectLst/>
                <a:uLnTx/>
                <a:uFillTx/>
                <a:latin typeface="Calibri" panose="020F0502020204030204"/>
                <a:ea typeface="+mn-ea"/>
                <a:cs typeface="+mn-cs"/>
              </a:rPr>
              <a:t>Predictions</a:t>
            </a:r>
            <a:r>
              <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prstClr val="white"/>
                </a:solidFill>
                <a:effectLst/>
                <a:uLnTx/>
                <a:uFillTx/>
                <a:latin typeface="Calibri" panose="020F0502020204030204"/>
                <a:ea typeface="+mn-ea"/>
                <a:cs typeface="+mn-cs"/>
              </a:rPr>
              <a:t>Groudtruth</a:t>
            </a: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0" name="Image 59">
            <a:extLst>
              <a:ext uri="{FF2B5EF4-FFF2-40B4-BE49-F238E27FC236}">
                <a16:creationId xmlns:a16="http://schemas.microsoft.com/office/drawing/2014/main" id="{B46E20BA-DE00-D060-6E54-98D769FB47A2}"/>
              </a:ext>
            </a:extLst>
          </p:cNvPr>
          <p:cNvPicPr>
            <a:picLocks noChangeAspect="1"/>
          </p:cNvPicPr>
          <p:nvPr/>
        </p:nvPicPr>
        <p:blipFill rotWithShape="1">
          <a:blip r:embed="rId2"/>
          <a:srcRect r="31576"/>
          <a:stretch/>
        </p:blipFill>
        <p:spPr>
          <a:xfrm>
            <a:off x="637271" y="2216810"/>
            <a:ext cx="567229" cy="596873"/>
          </a:xfrm>
          <a:prstGeom prst="rect">
            <a:avLst/>
          </a:prstGeom>
        </p:spPr>
      </p:pic>
      <p:pic>
        <p:nvPicPr>
          <p:cNvPr id="63" name="Image 62">
            <a:extLst>
              <a:ext uri="{FF2B5EF4-FFF2-40B4-BE49-F238E27FC236}">
                <a16:creationId xmlns:a16="http://schemas.microsoft.com/office/drawing/2014/main" id="{8DE5D6AB-3A35-6C54-BE64-19F8B883C46D}"/>
              </a:ext>
            </a:extLst>
          </p:cNvPr>
          <p:cNvPicPr>
            <a:picLocks noChangeAspect="1"/>
          </p:cNvPicPr>
          <p:nvPr/>
        </p:nvPicPr>
        <p:blipFill rotWithShape="1">
          <a:blip r:embed="rId3"/>
          <a:srcRect l="31557" t="-9530" b="-1"/>
          <a:stretch/>
        </p:blipFill>
        <p:spPr>
          <a:xfrm>
            <a:off x="1801870" y="2297457"/>
            <a:ext cx="567229" cy="596873"/>
          </a:xfrm>
          <a:prstGeom prst="rect">
            <a:avLst/>
          </a:prstGeom>
        </p:spPr>
      </p:pic>
      <p:pic>
        <p:nvPicPr>
          <p:cNvPr id="66" name="Image 65">
            <a:extLst>
              <a:ext uri="{FF2B5EF4-FFF2-40B4-BE49-F238E27FC236}">
                <a16:creationId xmlns:a16="http://schemas.microsoft.com/office/drawing/2014/main" id="{C3A1F2C0-2F80-73A3-4E02-0B19A74BCDC0}"/>
              </a:ext>
            </a:extLst>
          </p:cNvPr>
          <p:cNvPicPr>
            <a:picLocks noChangeAspect="1"/>
          </p:cNvPicPr>
          <p:nvPr/>
        </p:nvPicPr>
        <p:blipFill rotWithShape="1">
          <a:blip r:embed="rId4"/>
          <a:srcRect r="46692"/>
          <a:stretch/>
        </p:blipFill>
        <p:spPr>
          <a:xfrm>
            <a:off x="873151" y="2962841"/>
            <a:ext cx="567229" cy="654392"/>
          </a:xfrm>
          <a:prstGeom prst="rect">
            <a:avLst/>
          </a:prstGeom>
        </p:spPr>
      </p:pic>
      <p:pic>
        <p:nvPicPr>
          <p:cNvPr id="73" name="Image 72">
            <a:extLst>
              <a:ext uri="{FF2B5EF4-FFF2-40B4-BE49-F238E27FC236}">
                <a16:creationId xmlns:a16="http://schemas.microsoft.com/office/drawing/2014/main" id="{EF882EA7-1133-1E0E-A717-8E1C6E9F9241}"/>
              </a:ext>
            </a:extLst>
          </p:cNvPr>
          <p:cNvPicPr>
            <a:picLocks noChangeAspect="1"/>
          </p:cNvPicPr>
          <p:nvPr/>
        </p:nvPicPr>
        <p:blipFill rotWithShape="1">
          <a:blip r:embed="rId5"/>
          <a:srcRect t="15904" b="42336"/>
          <a:stretch/>
        </p:blipFill>
        <p:spPr>
          <a:xfrm>
            <a:off x="1662410" y="3390565"/>
            <a:ext cx="663784" cy="600596"/>
          </a:xfrm>
          <a:prstGeom prst="rect">
            <a:avLst/>
          </a:prstGeom>
        </p:spPr>
      </p:pic>
      <p:pic>
        <p:nvPicPr>
          <p:cNvPr id="78" name="Image 77">
            <a:extLst>
              <a:ext uri="{FF2B5EF4-FFF2-40B4-BE49-F238E27FC236}">
                <a16:creationId xmlns:a16="http://schemas.microsoft.com/office/drawing/2014/main" id="{0B1778F9-4D35-7A3B-71A5-6A902AE79530}"/>
              </a:ext>
            </a:extLst>
          </p:cNvPr>
          <p:cNvPicPr>
            <a:picLocks noChangeAspect="1"/>
          </p:cNvPicPr>
          <p:nvPr/>
        </p:nvPicPr>
        <p:blipFill>
          <a:blip r:embed="rId6"/>
          <a:stretch>
            <a:fillRect/>
          </a:stretch>
        </p:blipFill>
        <p:spPr>
          <a:xfrm>
            <a:off x="727148" y="3766392"/>
            <a:ext cx="743817" cy="727420"/>
          </a:xfrm>
          <a:prstGeom prst="rect">
            <a:avLst/>
          </a:prstGeom>
        </p:spPr>
      </p:pic>
      <p:cxnSp>
        <p:nvCxnSpPr>
          <p:cNvPr id="79" name="Connecteur droit 78">
            <a:extLst>
              <a:ext uri="{FF2B5EF4-FFF2-40B4-BE49-F238E27FC236}">
                <a16:creationId xmlns:a16="http://schemas.microsoft.com/office/drawing/2014/main" id="{58E36CE4-50F1-C4E6-58F7-1489522EF15A}"/>
              </a:ext>
            </a:extLst>
          </p:cNvPr>
          <p:cNvCxnSpPr>
            <a:cxnSpLocks/>
            <a:stCxn id="14" idx="3"/>
            <a:endCxn id="54" idx="1"/>
          </p:cNvCxnSpPr>
          <p:nvPr/>
        </p:nvCxnSpPr>
        <p:spPr>
          <a:xfrm flipV="1">
            <a:off x="8347091" y="3288225"/>
            <a:ext cx="455183" cy="1"/>
          </a:xfrm>
          <a:prstGeom prst="line">
            <a:avLst/>
          </a:prstGeom>
          <a:ln w="25400">
            <a:solidFill>
              <a:srgbClr val="7030A0"/>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83" name="Connecteur droit 82">
            <a:extLst>
              <a:ext uri="{FF2B5EF4-FFF2-40B4-BE49-F238E27FC236}">
                <a16:creationId xmlns:a16="http://schemas.microsoft.com/office/drawing/2014/main" id="{759803A4-D55F-E99C-187A-D91D955DEC32}"/>
              </a:ext>
            </a:extLst>
          </p:cNvPr>
          <p:cNvCxnSpPr>
            <a:cxnSpLocks/>
            <a:stCxn id="14" idx="3"/>
            <a:endCxn id="58" idx="1"/>
          </p:cNvCxnSpPr>
          <p:nvPr/>
        </p:nvCxnSpPr>
        <p:spPr>
          <a:xfrm flipV="1">
            <a:off x="8347091" y="1650019"/>
            <a:ext cx="455183" cy="1638207"/>
          </a:xfrm>
          <a:prstGeom prst="line">
            <a:avLst/>
          </a:prstGeom>
          <a:ln w="25400">
            <a:solidFill>
              <a:srgbClr val="7030A0"/>
            </a:solidFill>
            <a:prstDash val="solid"/>
            <a:tailEnd type="triangle" w="lg" len="med"/>
          </a:ln>
        </p:spPr>
        <p:style>
          <a:lnRef idx="1">
            <a:schemeClr val="accent1"/>
          </a:lnRef>
          <a:fillRef idx="0">
            <a:schemeClr val="accent1"/>
          </a:fillRef>
          <a:effectRef idx="0">
            <a:schemeClr val="accent1"/>
          </a:effectRef>
          <a:fontRef idx="minor">
            <a:schemeClr val="tx1"/>
          </a:fontRef>
        </p:style>
      </p:cxnSp>
      <p:sp>
        <p:nvSpPr>
          <p:cNvPr id="87" name="Rectangle : coins arrondis 86">
            <a:extLst>
              <a:ext uri="{FF2B5EF4-FFF2-40B4-BE49-F238E27FC236}">
                <a16:creationId xmlns:a16="http://schemas.microsoft.com/office/drawing/2014/main" id="{5194B20B-2E91-4F3C-1F81-7C70A569B36F}"/>
              </a:ext>
            </a:extLst>
          </p:cNvPr>
          <p:cNvSpPr/>
          <p:nvPr/>
        </p:nvSpPr>
        <p:spPr>
          <a:xfrm>
            <a:off x="10231248" y="2757194"/>
            <a:ext cx="733800" cy="1052801"/>
          </a:xfrm>
          <a:prstGeom prst="roundRect">
            <a:avLst/>
          </a:prstGeom>
          <a:solidFill>
            <a:srgbClr val="DC1ACE"/>
          </a:solidFill>
          <a:ln>
            <a:miter lim="800000"/>
          </a:ln>
        </p:spPr>
        <p:style>
          <a:lnRef idx="2">
            <a:schemeClr val="accent6">
              <a:shade val="15000"/>
            </a:schemeClr>
          </a:lnRef>
          <a:fillRef idx="1">
            <a:schemeClr val="accent6"/>
          </a:fillRef>
          <a:effectRef idx="0">
            <a:schemeClr val="accent6"/>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white"/>
                </a:solidFill>
                <a:effectLst/>
                <a:uLnTx/>
                <a:uFillTx/>
                <a:latin typeface="Calibri" panose="020F0502020204030204"/>
                <a:ea typeface="+mn-ea"/>
                <a:cs typeface="+mn-cs"/>
              </a:rPr>
              <a:t>Loss</a:t>
            </a:r>
            <a:r>
              <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prstClr val="white"/>
                </a:solidFill>
                <a:effectLst/>
                <a:uLnTx/>
                <a:uFillTx/>
                <a:latin typeface="Calibri" panose="020F0502020204030204"/>
                <a:ea typeface="+mn-ea"/>
                <a:cs typeface="+mn-cs"/>
              </a:rPr>
              <a:t>Function</a:t>
            </a: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9" name="Rectangle : coins arrondis 88">
            <a:extLst>
              <a:ext uri="{FF2B5EF4-FFF2-40B4-BE49-F238E27FC236}">
                <a16:creationId xmlns:a16="http://schemas.microsoft.com/office/drawing/2014/main" id="{162D6659-86CC-E98B-F3A9-9D02A14F6763}"/>
              </a:ext>
            </a:extLst>
          </p:cNvPr>
          <p:cNvSpPr/>
          <p:nvPr/>
        </p:nvSpPr>
        <p:spPr>
          <a:xfrm>
            <a:off x="11182711" y="2824156"/>
            <a:ext cx="733800" cy="928137"/>
          </a:xfrm>
          <a:prstGeom prst="roundRect">
            <a:avLst/>
          </a:prstGeom>
          <a:solidFill>
            <a:srgbClr val="EC62E2"/>
          </a:solidFill>
        </p:spPr>
        <p:style>
          <a:lnRef idx="2">
            <a:schemeClr val="accent6">
              <a:shade val="15000"/>
            </a:schemeClr>
          </a:lnRef>
          <a:fillRef idx="1">
            <a:schemeClr val="accent6"/>
          </a:fillRef>
          <a:effectRef idx="0">
            <a:schemeClr val="accent6"/>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white"/>
                </a:solidFill>
                <a:effectLst/>
                <a:uLnTx/>
                <a:uFillTx/>
                <a:latin typeface="Calibri" panose="020F0502020204030204"/>
                <a:ea typeface="+mn-ea"/>
                <a:cs typeface="+mn-cs"/>
              </a:rPr>
              <a:t>Loss</a:t>
            </a:r>
            <a:r>
              <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rPr>
              <a:t> </a:t>
            </a:r>
            <a:br>
              <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rPr>
              <a:t>Score</a:t>
            </a:r>
          </a:p>
        </p:txBody>
      </p:sp>
      <p:cxnSp>
        <p:nvCxnSpPr>
          <p:cNvPr id="93" name="Connecteur droit 92">
            <a:extLst>
              <a:ext uri="{FF2B5EF4-FFF2-40B4-BE49-F238E27FC236}">
                <a16:creationId xmlns:a16="http://schemas.microsoft.com/office/drawing/2014/main" id="{CF6B2CF6-93BA-14B0-6761-ECE2E484A192}"/>
              </a:ext>
            </a:extLst>
          </p:cNvPr>
          <p:cNvCxnSpPr>
            <a:cxnSpLocks/>
            <a:stCxn id="54" idx="3"/>
            <a:endCxn id="87" idx="1"/>
          </p:cNvCxnSpPr>
          <p:nvPr/>
        </p:nvCxnSpPr>
        <p:spPr>
          <a:xfrm flipV="1">
            <a:off x="9716870" y="3283595"/>
            <a:ext cx="514378" cy="4630"/>
          </a:xfrm>
          <a:prstGeom prst="line">
            <a:avLst/>
          </a:prstGeom>
          <a:ln w="25400">
            <a:solidFill>
              <a:srgbClr val="7030A0"/>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81697736-9DE8-0804-4E38-A99126DF5FC5}"/>
              </a:ext>
            </a:extLst>
          </p:cNvPr>
          <p:cNvCxnSpPr>
            <a:cxnSpLocks/>
            <a:stCxn id="58" idx="3"/>
            <a:endCxn id="87" idx="1"/>
          </p:cNvCxnSpPr>
          <p:nvPr/>
        </p:nvCxnSpPr>
        <p:spPr>
          <a:xfrm>
            <a:off x="9716870" y="1650019"/>
            <a:ext cx="514378" cy="1633576"/>
          </a:xfrm>
          <a:prstGeom prst="line">
            <a:avLst/>
          </a:prstGeom>
          <a:ln w="25400">
            <a:solidFill>
              <a:srgbClr val="7030A0"/>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107" name="Connecteur droit 106">
            <a:extLst>
              <a:ext uri="{FF2B5EF4-FFF2-40B4-BE49-F238E27FC236}">
                <a16:creationId xmlns:a16="http://schemas.microsoft.com/office/drawing/2014/main" id="{8EC0B329-ECFC-104C-601E-0287918CD9A5}"/>
              </a:ext>
            </a:extLst>
          </p:cNvPr>
          <p:cNvCxnSpPr>
            <a:cxnSpLocks/>
            <a:stCxn id="87" idx="3"/>
            <a:endCxn id="89" idx="1"/>
          </p:cNvCxnSpPr>
          <p:nvPr/>
        </p:nvCxnSpPr>
        <p:spPr>
          <a:xfrm>
            <a:off x="10965048" y="3283595"/>
            <a:ext cx="217663" cy="4630"/>
          </a:xfrm>
          <a:prstGeom prst="line">
            <a:avLst/>
          </a:prstGeom>
          <a:ln w="25400">
            <a:solidFill>
              <a:srgbClr val="7030A0"/>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111" name="Connecteur droit 110">
            <a:extLst>
              <a:ext uri="{FF2B5EF4-FFF2-40B4-BE49-F238E27FC236}">
                <a16:creationId xmlns:a16="http://schemas.microsoft.com/office/drawing/2014/main" id="{33358163-B963-D900-EA9D-490531ED1D31}"/>
              </a:ext>
            </a:extLst>
          </p:cNvPr>
          <p:cNvCxnSpPr>
            <a:cxnSpLocks/>
            <a:stCxn id="89" idx="2"/>
            <a:endCxn id="117" idx="3"/>
          </p:cNvCxnSpPr>
          <p:nvPr/>
        </p:nvCxnSpPr>
        <p:spPr>
          <a:xfrm flipH="1">
            <a:off x="9974059" y="3752293"/>
            <a:ext cx="1575552" cy="1921394"/>
          </a:xfrm>
          <a:prstGeom prst="line">
            <a:avLst/>
          </a:prstGeom>
          <a:ln w="25400">
            <a:solidFill>
              <a:srgbClr val="7030A0"/>
            </a:solidFill>
            <a:prstDash val="solid"/>
            <a:tailEnd type="triangle" w="lg" len="med"/>
          </a:ln>
        </p:spPr>
        <p:style>
          <a:lnRef idx="1">
            <a:schemeClr val="accent1"/>
          </a:lnRef>
          <a:fillRef idx="0">
            <a:schemeClr val="accent1"/>
          </a:fillRef>
          <a:effectRef idx="0">
            <a:schemeClr val="accent1"/>
          </a:effectRef>
          <a:fontRef idx="minor">
            <a:schemeClr val="tx1"/>
          </a:fontRef>
        </p:style>
      </p:cxnSp>
      <p:sp>
        <p:nvSpPr>
          <p:cNvPr id="117" name="Rectangle : coins arrondis 116">
            <a:extLst>
              <a:ext uri="{FF2B5EF4-FFF2-40B4-BE49-F238E27FC236}">
                <a16:creationId xmlns:a16="http://schemas.microsoft.com/office/drawing/2014/main" id="{0163B73D-524B-D580-31EA-251C09AFC016}"/>
              </a:ext>
            </a:extLst>
          </p:cNvPr>
          <p:cNvSpPr/>
          <p:nvPr/>
        </p:nvSpPr>
        <p:spPr>
          <a:xfrm>
            <a:off x="9059463" y="5007321"/>
            <a:ext cx="914596" cy="1332732"/>
          </a:xfrm>
          <a:prstGeom prst="roundRect">
            <a:avLst/>
          </a:prstGeom>
          <a:solidFill>
            <a:schemeClr val="bg2">
              <a:lumMod val="10000"/>
            </a:schemeClr>
          </a:solidFill>
        </p:spPr>
        <p:style>
          <a:lnRef idx="2">
            <a:schemeClr val="accent6">
              <a:shade val="15000"/>
            </a:schemeClr>
          </a:lnRef>
          <a:fillRef idx="1">
            <a:schemeClr val="accent6"/>
          </a:fillRef>
          <a:effectRef idx="0">
            <a:schemeClr val="accent6"/>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white"/>
                </a:solidFill>
                <a:effectLst/>
                <a:uLnTx/>
                <a:uFillTx/>
                <a:latin typeface="Calibri" panose="020F0502020204030204"/>
                <a:ea typeface="+mn-ea"/>
                <a:cs typeface="+mn-cs"/>
              </a:rPr>
              <a:t>Optimizer</a:t>
            </a: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20" name="Connecteur droit 119">
            <a:extLst>
              <a:ext uri="{FF2B5EF4-FFF2-40B4-BE49-F238E27FC236}">
                <a16:creationId xmlns:a16="http://schemas.microsoft.com/office/drawing/2014/main" id="{F0E00F92-ACE6-31F2-A91A-FB9F6C99BF9B}"/>
              </a:ext>
            </a:extLst>
          </p:cNvPr>
          <p:cNvCxnSpPr>
            <a:cxnSpLocks/>
            <a:stCxn id="117" idx="1"/>
          </p:cNvCxnSpPr>
          <p:nvPr/>
        </p:nvCxnSpPr>
        <p:spPr>
          <a:xfrm flipH="1">
            <a:off x="3389727" y="5673687"/>
            <a:ext cx="5669736" cy="0"/>
          </a:xfrm>
          <a:prstGeom prst="line">
            <a:avLst/>
          </a:prstGeom>
          <a:ln w="25400">
            <a:solidFill>
              <a:schemeClr val="tx1"/>
            </a:solidFill>
            <a:prstDash val="solid"/>
            <a:tailEnd type="none" w="lg" len="med"/>
          </a:ln>
        </p:spPr>
        <p:style>
          <a:lnRef idx="1">
            <a:schemeClr val="accent1"/>
          </a:lnRef>
          <a:fillRef idx="0">
            <a:schemeClr val="accent1"/>
          </a:fillRef>
          <a:effectRef idx="0">
            <a:schemeClr val="accent1"/>
          </a:effectRef>
          <a:fontRef idx="minor">
            <a:schemeClr val="tx1"/>
          </a:fontRef>
        </p:style>
      </p:cxnSp>
      <p:cxnSp>
        <p:nvCxnSpPr>
          <p:cNvPr id="125" name="Connecteur droit 124">
            <a:extLst>
              <a:ext uri="{FF2B5EF4-FFF2-40B4-BE49-F238E27FC236}">
                <a16:creationId xmlns:a16="http://schemas.microsoft.com/office/drawing/2014/main" id="{93204DD7-75FE-E6A7-ABAB-A4436F8B1310}"/>
              </a:ext>
            </a:extLst>
          </p:cNvPr>
          <p:cNvCxnSpPr>
            <a:cxnSpLocks/>
            <a:endCxn id="4" idx="2"/>
          </p:cNvCxnSpPr>
          <p:nvPr/>
        </p:nvCxnSpPr>
        <p:spPr>
          <a:xfrm flipV="1">
            <a:off x="3408586" y="4796469"/>
            <a:ext cx="0" cy="872585"/>
          </a:xfrm>
          <a:prstGeom prst="line">
            <a:avLst/>
          </a:prstGeom>
          <a:ln w="25400">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132" name="Connecteur droit 131">
            <a:extLst>
              <a:ext uri="{FF2B5EF4-FFF2-40B4-BE49-F238E27FC236}">
                <a16:creationId xmlns:a16="http://schemas.microsoft.com/office/drawing/2014/main" id="{710046D7-431E-C6F6-1CC9-E0E641021129}"/>
              </a:ext>
            </a:extLst>
          </p:cNvPr>
          <p:cNvCxnSpPr>
            <a:cxnSpLocks/>
            <a:endCxn id="8" idx="2"/>
          </p:cNvCxnSpPr>
          <p:nvPr/>
        </p:nvCxnSpPr>
        <p:spPr>
          <a:xfrm flipV="1">
            <a:off x="5702901" y="4796468"/>
            <a:ext cx="0" cy="872586"/>
          </a:xfrm>
          <a:prstGeom prst="line">
            <a:avLst/>
          </a:prstGeom>
          <a:ln w="2540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35" name="Connecteur droit 134">
            <a:extLst>
              <a:ext uri="{FF2B5EF4-FFF2-40B4-BE49-F238E27FC236}">
                <a16:creationId xmlns:a16="http://schemas.microsoft.com/office/drawing/2014/main" id="{1BD39C38-D937-18B0-9EAE-95240E9A62E6}"/>
              </a:ext>
            </a:extLst>
          </p:cNvPr>
          <p:cNvCxnSpPr>
            <a:cxnSpLocks/>
            <a:endCxn id="7" idx="2"/>
          </p:cNvCxnSpPr>
          <p:nvPr/>
        </p:nvCxnSpPr>
        <p:spPr>
          <a:xfrm flipV="1">
            <a:off x="4389085" y="4417456"/>
            <a:ext cx="0" cy="1260865"/>
          </a:xfrm>
          <a:prstGeom prst="line">
            <a:avLst/>
          </a:prstGeom>
          <a:ln w="25400">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138" name="Connecteur droit 137">
            <a:extLst>
              <a:ext uri="{FF2B5EF4-FFF2-40B4-BE49-F238E27FC236}">
                <a16:creationId xmlns:a16="http://schemas.microsoft.com/office/drawing/2014/main" id="{CBD91CC3-EAD7-E2D2-A7D8-7C59591C67DA}"/>
              </a:ext>
            </a:extLst>
          </p:cNvPr>
          <p:cNvCxnSpPr>
            <a:cxnSpLocks/>
            <a:endCxn id="10" idx="2"/>
          </p:cNvCxnSpPr>
          <p:nvPr/>
        </p:nvCxnSpPr>
        <p:spPr>
          <a:xfrm flipV="1">
            <a:off x="7016718" y="4417455"/>
            <a:ext cx="0" cy="1251599"/>
          </a:xfrm>
          <a:prstGeom prst="line">
            <a:avLst/>
          </a:prstGeom>
          <a:ln w="25400">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144" name="Connecteur droit 143">
            <a:extLst>
              <a:ext uri="{FF2B5EF4-FFF2-40B4-BE49-F238E27FC236}">
                <a16:creationId xmlns:a16="http://schemas.microsoft.com/office/drawing/2014/main" id="{A098AB55-B123-5E19-397F-FEAED24A00B6}"/>
              </a:ext>
            </a:extLst>
          </p:cNvPr>
          <p:cNvCxnSpPr>
            <a:cxnSpLocks/>
            <a:endCxn id="14" idx="2"/>
          </p:cNvCxnSpPr>
          <p:nvPr/>
        </p:nvCxnSpPr>
        <p:spPr>
          <a:xfrm flipH="1" flipV="1">
            <a:off x="7975183" y="3954592"/>
            <a:ext cx="8740" cy="1714462"/>
          </a:xfrm>
          <a:prstGeom prst="line">
            <a:avLst/>
          </a:prstGeom>
          <a:ln w="25400">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sp>
        <p:nvSpPr>
          <p:cNvPr id="150" name="ZoneTexte 149">
            <a:extLst>
              <a:ext uri="{FF2B5EF4-FFF2-40B4-BE49-F238E27FC236}">
                <a16:creationId xmlns:a16="http://schemas.microsoft.com/office/drawing/2014/main" id="{B7C532CE-5293-A2F6-B326-876FFBAF5603}"/>
              </a:ext>
            </a:extLst>
          </p:cNvPr>
          <p:cNvSpPr txBox="1"/>
          <p:nvPr/>
        </p:nvSpPr>
        <p:spPr>
          <a:xfrm>
            <a:off x="5047065" y="5743639"/>
            <a:ext cx="15977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Update </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Weight</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607304EF-8DD9-C16B-A25F-9FA6C5EBAB4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23956345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6A5A1954-2A88-47F0-B020-5533179232CD}"/>
              </a:ext>
            </a:extLst>
          </p:cNvPr>
          <p:cNvCxnSpPr>
            <a:cxnSpLocks/>
          </p:cNvCxnSpPr>
          <p:nvPr/>
        </p:nvCxnSpPr>
        <p:spPr>
          <a:xfrm flipV="1">
            <a:off x="1363886" y="635000"/>
            <a:ext cx="0" cy="4673600"/>
          </a:xfrm>
          <a:prstGeom prst="line">
            <a:avLst/>
          </a:prstGeom>
          <a:ln w="50800">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6" name="Connecteur droit 5">
            <a:extLst>
              <a:ext uri="{FF2B5EF4-FFF2-40B4-BE49-F238E27FC236}">
                <a16:creationId xmlns:a16="http://schemas.microsoft.com/office/drawing/2014/main" id="{3C9FF6F2-9296-BC5A-0B45-2FE8F1EAA6F5}"/>
              </a:ext>
            </a:extLst>
          </p:cNvPr>
          <p:cNvCxnSpPr>
            <a:cxnSpLocks/>
          </p:cNvCxnSpPr>
          <p:nvPr/>
        </p:nvCxnSpPr>
        <p:spPr>
          <a:xfrm>
            <a:off x="1363886" y="5308600"/>
            <a:ext cx="9570814" cy="0"/>
          </a:xfrm>
          <a:prstGeom prst="line">
            <a:avLst/>
          </a:prstGeom>
          <a:ln w="50800">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E15CE605-A378-84A7-A061-BC82F82FC37E}"/>
              </a:ext>
            </a:extLst>
          </p:cNvPr>
          <p:cNvSpPr txBox="1"/>
          <p:nvPr/>
        </p:nvSpPr>
        <p:spPr>
          <a:xfrm rot="16200000">
            <a:off x="-221225" y="2164860"/>
            <a:ext cx="208871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600" b="0" i="0" u="none" strike="noStrike" kern="1200" cap="none" spc="0" normalizeH="0" baseline="0" noProof="0" dirty="0" err="1">
                <a:ln>
                  <a:noFill/>
                </a:ln>
                <a:solidFill>
                  <a:prstClr val="black"/>
                </a:solidFill>
                <a:effectLst/>
                <a:uLnTx/>
                <a:uFillTx/>
                <a:latin typeface="Calibri" panose="020F0502020204030204"/>
                <a:ea typeface="+mn-ea"/>
                <a:cs typeface="+mn-cs"/>
              </a:rPr>
              <a:t>Loss</a:t>
            </a:r>
            <a:r>
              <a:rPr kumimoji="0" lang="fr-FR" sz="3600" b="0" i="0" u="none" strike="noStrike" kern="1200" cap="none" spc="0" normalizeH="0" baseline="0" noProof="0" dirty="0">
                <a:ln>
                  <a:noFill/>
                </a:ln>
                <a:solidFill>
                  <a:prstClr val="black"/>
                </a:solidFill>
                <a:effectLst/>
                <a:uLnTx/>
                <a:uFillTx/>
                <a:latin typeface="Calibri" panose="020F0502020204030204"/>
                <a:ea typeface="+mn-ea"/>
                <a:cs typeface="+mn-cs"/>
              </a:rPr>
              <a:t> value</a:t>
            </a:r>
          </a:p>
        </p:txBody>
      </p:sp>
      <p:sp>
        <p:nvSpPr>
          <p:cNvPr id="10" name="ZoneTexte 9">
            <a:extLst>
              <a:ext uri="{FF2B5EF4-FFF2-40B4-BE49-F238E27FC236}">
                <a16:creationId xmlns:a16="http://schemas.microsoft.com/office/drawing/2014/main" id="{D98292BB-6CDD-1016-9638-E15B0D646A25}"/>
              </a:ext>
            </a:extLst>
          </p:cNvPr>
          <p:cNvSpPr txBox="1"/>
          <p:nvPr/>
        </p:nvSpPr>
        <p:spPr>
          <a:xfrm>
            <a:off x="8379043" y="5724991"/>
            <a:ext cx="341811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600" b="0" i="0" u="none" strike="noStrike" kern="1200" cap="none" spc="0" normalizeH="0" baseline="0" noProof="0" dirty="0" err="1">
                <a:ln>
                  <a:noFill/>
                </a:ln>
                <a:solidFill>
                  <a:prstClr val="black"/>
                </a:solidFill>
                <a:effectLst/>
                <a:uLnTx/>
                <a:uFillTx/>
                <a:latin typeface="Calibri" panose="020F0502020204030204"/>
                <a:ea typeface="+mn-ea"/>
                <a:cs typeface="+mn-cs"/>
              </a:rPr>
              <a:t>Parameters</a:t>
            </a:r>
            <a:r>
              <a:rPr kumimoji="0" lang="fr-FR" sz="3600" b="0" i="0" u="none" strike="noStrike" kern="1200" cap="none" spc="0" normalizeH="0" baseline="0" noProof="0" dirty="0">
                <a:ln>
                  <a:noFill/>
                </a:ln>
                <a:solidFill>
                  <a:prstClr val="black"/>
                </a:solidFill>
                <a:effectLst/>
                <a:uLnTx/>
                <a:uFillTx/>
                <a:latin typeface="Calibri" panose="020F0502020204030204"/>
                <a:ea typeface="+mn-ea"/>
                <a:cs typeface="+mn-cs"/>
              </a:rPr>
              <a:t> value</a:t>
            </a:r>
          </a:p>
        </p:txBody>
      </p:sp>
      <p:sp>
        <p:nvSpPr>
          <p:cNvPr id="17" name="Forme libre : forme 16">
            <a:extLst>
              <a:ext uri="{FF2B5EF4-FFF2-40B4-BE49-F238E27FC236}">
                <a16:creationId xmlns:a16="http://schemas.microsoft.com/office/drawing/2014/main" id="{1BBA26C2-BBD7-80A4-10D7-5326D28C2CF8}"/>
              </a:ext>
            </a:extLst>
          </p:cNvPr>
          <p:cNvSpPr/>
          <p:nvPr/>
        </p:nvSpPr>
        <p:spPr>
          <a:xfrm>
            <a:off x="1363886" y="1394651"/>
            <a:ext cx="6091012" cy="2832100"/>
          </a:xfrm>
          <a:custGeom>
            <a:avLst/>
            <a:gdLst>
              <a:gd name="connsiteX0" fmla="*/ 0 w 10947400"/>
              <a:gd name="connsiteY0" fmla="*/ 0 h 2832100"/>
              <a:gd name="connsiteX1" fmla="*/ 4470400 w 10947400"/>
              <a:gd name="connsiteY1" fmla="*/ 2222500 h 2832100"/>
              <a:gd name="connsiteX2" fmla="*/ 7264400 w 10947400"/>
              <a:gd name="connsiteY2" fmla="*/ 1320800 h 2832100"/>
              <a:gd name="connsiteX3" fmla="*/ 10947400 w 10947400"/>
              <a:gd name="connsiteY3" fmla="*/ 2832100 h 2832100"/>
            </a:gdLst>
            <a:ahLst/>
            <a:cxnLst>
              <a:cxn ang="0">
                <a:pos x="connsiteX0" y="connsiteY0"/>
              </a:cxn>
              <a:cxn ang="0">
                <a:pos x="connsiteX1" y="connsiteY1"/>
              </a:cxn>
              <a:cxn ang="0">
                <a:pos x="connsiteX2" y="connsiteY2"/>
              </a:cxn>
              <a:cxn ang="0">
                <a:pos x="connsiteX3" y="connsiteY3"/>
              </a:cxn>
            </a:cxnLst>
            <a:rect l="l" t="t" r="r" b="b"/>
            <a:pathLst>
              <a:path w="10947400" h="2832100">
                <a:moveTo>
                  <a:pt x="0" y="0"/>
                </a:moveTo>
                <a:cubicBezTo>
                  <a:pt x="1629833" y="1001183"/>
                  <a:pt x="3259667" y="2002367"/>
                  <a:pt x="4470400" y="2222500"/>
                </a:cubicBezTo>
                <a:cubicBezTo>
                  <a:pt x="5681133" y="2442633"/>
                  <a:pt x="6184900" y="1219200"/>
                  <a:pt x="7264400" y="1320800"/>
                </a:cubicBezTo>
                <a:cubicBezTo>
                  <a:pt x="8343900" y="1422400"/>
                  <a:pt x="10085917" y="2791883"/>
                  <a:pt x="10947400" y="2832100"/>
                </a:cubicBezTo>
              </a:path>
            </a:pathLst>
          </a:custGeom>
          <a:no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7FC5282-9F65-EC46-D576-FF2F7848F4B1}"/>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15754862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6A5A1954-2A88-47F0-B020-5533179232CD}"/>
              </a:ext>
            </a:extLst>
          </p:cNvPr>
          <p:cNvCxnSpPr>
            <a:cxnSpLocks/>
          </p:cNvCxnSpPr>
          <p:nvPr/>
        </p:nvCxnSpPr>
        <p:spPr>
          <a:xfrm flipV="1">
            <a:off x="1363886" y="635000"/>
            <a:ext cx="0" cy="4673600"/>
          </a:xfrm>
          <a:prstGeom prst="line">
            <a:avLst/>
          </a:prstGeom>
          <a:ln w="50800">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6" name="Connecteur droit 5">
            <a:extLst>
              <a:ext uri="{FF2B5EF4-FFF2-40B4-BE49-F238E27FC236}">
                <a16:creationId xmlns:a16="http://schemas.microsoft.com/office/drawing/2014/main" id="{3C9FF6F2-9296-BC5A-0B45-2FE8F1EAA6F5}"/>
              </a:ext>
            </a:extLst>
          </p:cNvPr>
          <p:cNvCxnSpPr>
            <a:cxnSpLocks/>
          </p:cNvCxnSpPr>
          <p:nvPr/>
        </p:nvCxnSpPr>
        <p:spPr>
          <a:xfrm>
            <a:off x="1363886" y="5308600"/>
            <a:ext cx="9570814" cy="0"/>
          </a:xfrm>
          <a:prstGeom prst="line">
            <a:avLst/>
          </a:prstGeom>
          <a:ln w="50800">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E15CE605-A378-84A7-A061-BC82F82FC37E}"/>
              </a:ext>
            </a:extLst>
          </p:cNvPr>
          <p:cNvSpPr txBox="1"/>
          <p:nvPr/>
        </p:nvSpPr>
        <p:spPr>
          <a:xfrm rot="16200000">
            <a:off x="-221225" y="2164860"/>
            <a:ext cx="208871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600" b="0" i="0" u="none" strike="noStrike" kern="1200" cap="none" spc="0" normalizeH="0" baseline="0" noProof="0" dirty="0" err="1">
                <a:ln>
                  <a:noFill/>
                </a:ln>
                <a:solidFill>
                  <a:prstClr val="black"/>
                </a:solidFill>
                <a:effectLst/>
                <a:uLnTx/>
                <a:uFillTx/>
                <a:latin typeface="Calibri" panose="020F0502020204030204"/>
                <a:ea typeface="+mn-ea"/>
                <a:cs typeface="+mn-cs"/>
              </a:rPr>
              <a:t>Loss</a:t>
            </a:r>
            <a:r>
              <a:rPr kumimoji="0" lang="fr-FR" sz="3600" b="0" i="0" u="none" strike="noStrike" kern="1200" cap="none" spc="0" normalizeH="0" baseline="0" noProof="0" dirty="0">
                <a:ln>
                  <a:noFill/>
                </a:ln>
                <a:solidFill>
                  <a:prstClr val="black"/>
                </a:solidFill>
                <a:effectLst/>
                <a:uLnTx/>
                <a:uFillTx/>
                <a:latin typeface="Calibri" panose="020F0502020204030204"/>
                <a:ea typeface="+mn-ea"/>
                <a:cs typeface="+mn-cs"/>
              </a:rPr>
              <a:t> value</a:t>
            </a:r>
          </a:p>
        </p:txBody>
      </p:sp>
      <p:sp>
        <p:nvSpPr>
          <p:cNvPr id="10" name="ZoneTexte 9">
            <a:extLst>
              <a:ext uri="{FF2B5EF4-FFF2-40B4-BE49-F238E27FC236}">
                <a16:creationId xmlns:a16="http://schemas.microsoft.com/office/drawing/2014/main" id="{D98292BB-6CDD-1016-9638-E15B0D646A25}"/>
              </a:ext>
            </a:extLst>
          </p:cNvPr>
          <p:cNvSpPr txBox="1"/>
          <p:nvPr/>
        </p:nvSpPr>
        <p:spPr>
          <a:xfrm>
            <a:off x="8379043" y="5724991"/>
            <a:ext cx="341811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600" b="0" i="0" u="none" strike="noStrike" kern="1200" cap="none" spc="0" normalizeH="0" baseline="0" noProof="0" dirty="0" err="1">
                <a:ln>
                  <a:noFill/>
                </a:ln>
                <a:solidFill>
                  <a:prstClr val="black"/>
                </a:solidFill>
                <a:effectLst/>
                <a:uLnTx/>
                <a:uFillTx/>
                <a:latin typeface="Calibri" panose="020F0502020204030204"/>
                <a:ea typeface="+mn-ea"/>
                <a:cs typeface="+mn-cs"/>
              </a:rPr>
              <a:t>Parameters</a:t>
            </a:r>
            <a:r>
              <a:rPr kumimoji="0" lang="fr-FR" sz="3600" b="0" i="0" u="none" strike="noStrike" kern="1200" cap="none" spc="0" normalizeH="0" baseline="0" noProof="0" dirty="0">
                <a:ln>
                  <a:noFill/>
                </a:ln>
                <a:solidFill>
                  <a:prstClr val="black"/>
                </a:solidFill>
                <a:effectLst/>
                <a:uLnTx/>
                <a:uFillTx/>
                <a:latin typeface="Calibri" panose="020F0502020204030204"/>
                <a:ea typeface="+mn-ea"/>
                <a:cs typeface="+mn-cs"/>
              </a:rPr>
              <a:t> value</a:t>
            </a:r>
          </a:p>
        </p:txBody>
      </p:sp>
      <p:sp>
        <p:nvSpPr>
          <p:cNvPr id="17" name="Forme libre : forme 16">
            <a:extLst>
              <a:ext uri="{FF2B5EF4-FFF2-40B4-BE49-F238E27FC236}">
                <a16:creationId xmlns:a16="http://schemas.microsoft.com/office/drawing/2014/main" id="{1BBA26C2-BBD7-80A4-10D7-5326D28C2CF8}"/>
              </a:ext>
            </a:extLst>
          </p:cNvPr>
          <p:cNvSpPr/>
          <p:nvPr/>
        </p:nvSpPr>
        <p:spPr>
          <a:xfrm>
            <a:off x="1363886" y="1394651"/>
            <a:ext cx="6091012" cy="2832100"/>
          </a:xfrm>
          <a:custGeom>
            <a:avLst/>
            <a:gdLst>
              <a:gd name="connsiteX0" fmla="*/ 0 w 10947400"/>
              <a:gd name="connsiteY0" fmla="*/ 0 h 2832100"/>
              <a:gd name="connsiteX1" fmla="*/ 4470400 w 10947400"/>
              <a:gd name="connsiteY1" fmla="*/ 2222500 h 2832100"/>
              <a:gd name="connsiteX2" fmla="*/ 7264400 w 10947400"/>
              <a:gd name="connsiteY2" fmla="*/ 1320800 h 2832100"/>
              <a:gd name="connsiteX3" fmla="*/ 10947400 w 10947400"/>
              <a:gd name="connsiteY3" fmla="*/ 2832100 h 2832100"/>
            </a:gdLst>
            <a:ahLst/>
            <a:cxnLst>
              <a:cxn ang="0">
                <a:pos x="connsiteX0" y="connsiteY0"/>
              </a:cxn>
              <a:cxn ang="0">
                <a:pos x="connsiteX1" y="connsiteY1"/>
              </a:cxn>
              <a:cxn ang="0">
                <a:pos x="connsiteX2" y="connsiteY2"/>
              </a:cxn>
              <a:cxn ang="0">
                <a:pos x="connsiteX3" y="connsiteY3"/>
              </a:cxn>
            </a:cxnLst>
            <a:rect l="l" t="t" r="r" b="b"/>
            <a:pathLst>
              <a:path w="10947400" h="2832100">
                <a:moveTo>
                  <a:pt x="0" y="0"/>
                </a:moveTo>
                <a:cubicBezTo>
                  <a:pt x="1629833" y="1001183"/>
                  <a:pt x="3259667" y="2002367"/>
                  <a:pt x="4470400" y="2222500"/>
                </a:cubicBezTo>
                <a:cubicBezTo>
                  <a:pt x="5681133" y="2442633"/>
                  <a:pt x="6184900" y="1219200"/>
                  <a:pt x="7264400" y="1320800"/>
                </a:cubicBezTo>
                <a:cubicBezTo>
                  <a:pt x="8343900" y="1422400"/>
                  <a:pt x="10085917" y="2791883"/>
                  <a:pt x="10947400" y="2832100"/>
                </a:cubicBezTo>
              </a:path>
            </a:pathLst>
          </a:custGeom>
          <a:no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 name="Connecteur droit 2">
            <a:extLst>
              <a:ext uri="{FF2B5EF4-FFF2-40B4-BE49-F238E27FC236}">
                <a16:creationId xmlns:a16="http://schemas.microsoft.com/office/drawing/2014/main" id="{4CDC8891-1B19-8D73-BBDC-41EFDBBED438}"/>
              </a:ext>
            </a:extLst>
          </p:cNvPr>
          <p:cNvCxnSpPr>
            <a:cxnSpLocks/>
          </p:cNvCxnSpPr>
          <p:nvPr/>
        </p:nvCxnSpPr>
        <p:spPr>
          <a:xfrm>
            <a:off x="2134410" y="1259339"/>
            <a:ext cx="7152810" cy="3102724"/>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0120FDF2-7A32-0287-4DC0-8830FD40298E}"/>
              </a:ext>
            </a:extLst>
          </p:cNvPr>
          <p:cNvSpPr txBox="1"/>
          <p:nvPr/>
        </p:nvSpPr>
        <p:spPr>
          <a:xfrm>
            <a:off x="5585552" y="2137272"/>
            <a:ext cx="186999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Derivative</a:t>
            </a:r>
          </a:p>
        </p:txBody>
      </p:sp>
      <p:sp>
        <p:nvSpPr>
          <p:cNvPr id="2" name="Rectangle 1">
            <a:extLst>
              <a:ext uri="{FF2B5EF4-FFF2-40B4-BE49-F238E27FC236}">
                <a16:creationId xmlns:a16="http://schemas.microsoft.com/office/drawing/2014/main" id="{4480FDB6-6639-08BA-1192-9E79A15F45C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6432546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6A5A1954-2A88-47F0-B020-5533179232CD}"/>
              </a:ext>
            </a:extLst>
          </p:cNvPr>
          <p:cNvCxnSpPr>
            <a:cxnSpLocks/>
          </p:cNvCxnSpPr>
          <p:nvPr/>
        </p:nvCxnSpPr>
        <p:spPr>
          <a:xfrm flipV="1">
            <a:off x="1363886" y="635000"/>
            <a:ext cx="0" cy="4673600"/>
          </a:xfrm>
          <a:prstGeom prst="line">
            <a:avLst/>
          </a:prstGeom>
          <a:ln w="50800">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6" name="Connecteur droit 5">
            <a:extLst>
              <a:ext uri="{FF2B5EF4-FFF2-40B4-BE49-F238E27FC236}">
                <a16:creationId xmlns:a16="http://schemas.microsoft.com/office/drawing/2014/main" id="{3C9FF6F2-9296-BC5A-0B45-2FE8F1EAA6F5}"/>
              </a:ext>
            </a:extLst>
          </p:cNvPr>
          <p:cNvCxnSpPr>
            <a:cxnSpLocks/>
          </p:cNvCxnSpPr>
          <p:nvPr/>
        </p:nvCxnSpPr>
        <p:spPr>
          <a:xfrm>
            <a:off x="1363886" y="5308600"/>
            <a:ext cx="9570814" cy="0"/>
          </a:xfrm>
          <a:prstGeom prst="line">
            <a:avLst/>
          </a:prstGeom>
          <a:ln w="50800">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E15CE605-A378-84A7-A061-BC82F82FC37E}"/>
              </a:ext>
            </a:extLst>
          </p:cNvPr>
          <p:cNvSpPr txBox="1"/>
          <p:nvPr/>
        </p:nvSpPr>
        <p:spPr>
          <a:xfrm rot="16200000">
            <a:off x="-221225" y="2164860"/>
            <a:ext cx="208871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600" b="0" i="0" u="none" strike="noStrike" kern="1200" cap="none" spc="0" normalizeH="0" baseline="0" noProof="0" dirty="0" err="1">
                <a:ln>
                  <a:noFill/>
                </a:ln>
                <a:solidFill>
                  <a:prstClr val="black"/>
                </a:solidFill>
                <a:effectLst/>
                <a:uLnTx/>
                <a:uFillTx/>
                <a:latin typeface="Calibri" panose="020F0502020204030204"/>
                <a:ea typeface="+mn-ea"/>
                <a:cs typeface="+mn-cs"/>
              </a:rPr>
              <a:t>Loss</a:t>
            </a:r>
            <a:r>
              <a:rPr kumimoji="0" lang="fr-FR" sz="3600" b="0" i="0" u="none" strike="noStrike" kern="1200" cap="none" spc="0" normalizeH="0" baseline="0" noProof="0" dirty="0">
                <a:ln>
                  <a:noFill/>
                </a:ln>
                <a:solidFill>
                  <a:prstClr val="black"/>
                </a:solidFill>
                <a:effectLst/>
                <a:uLnTx/>
                <a:uFillTx/>
                <a:latin typeface="Calibri" panose="020F0502020204030204"/>
                <a:ea typeface="+mn-ea"/>
                <a:cs typeface="+mn-cs"/>
              </a:rPr>
              <a:t> value</a:t>
            </a:r>
          </a:p>
        </p:txBody>
      </p:sp>
      <p:sp>
        <p:nvSpPr>
          <p:cNvPr id="10" name="ZoneTexte 9">
            <a:extLst>
              <a:ext uri="{FF2B5EF4-FFF2-40B4-BE49-F238E27FC236}">
                <a16:creationId xmlns:a16="http://schemas.microsoft.com/office/drawing/2014/main" id="{D98292BB-6CDD-1016-9638-E15B0D646A25}"/>
              </a:ext>
            </a:extLst>
          </p:cNvPr>
          <p:cNvSpPr txBox="1"/>
          <p:nvPr/>
        </p:nvSpPr>
        <p:spPr>
          <a:xfrm>
            <a:off x="8379043" y="5724991"/>
            <a:ext cx="341811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600" b="0" i="0" u="none" strike="noStrike" kern="1200" cap="none" spc="0" normalizeH="0" baseline="0" noProof="0" dirty="0" err="1">
                <a:ln>
                  <a:noFill/>
                </a:ln>
                <a:solidFill>
                  <a:prstClr val="black"/>
                </a:solidFill>
                <a:effectLst/>
                <a:uLnTx/>
                <a:uFillTx/>
                <a:latin typeface="Calibri" panose="020F0502020204030204"/>
                <a:ea typeface="+mn-ea"/>
                <a:cs typeface="+mn-cs"/>
              </a:rPr>
              <a:t>Parameters</a:t>
            </a:r>
            <a:r>
              <a:rPr kumimoji="0" lang="fr-FR" sz="3600" b="0" i="0" u="none" strike="noStrike" kern="1200" cap="none" spc="0" normalizeH="0" baseline="0" noProof="0" dirty="0">
                <a:ln>
                  <a:noFill/>
                </a:ln>
                <a:solidFill>
                  <a:prstClr val="black"/>
                </a:solidFill>
                <a:effectLst/>
                <a:uLnTx/>
                <a:uFillTx/>
                <a:latin typeface="Calibri" panose="020F0502020204030204"/>
                <a:ea typeface="+mn-ea"/>
                <a:cs typeface="+mn-cs"/>
              </a:rPr>
              <a:t> value</a:t>
            </a:r>
          </a:p>
        </p:txBody>
      </p:sp>
      <p:sp>
        <p:nvSpPr>
          <p:cNvPr id="17" name="Forme libre : forme 16">
            <a:extLst>
              <a:ext uri="{FF2B5EF4-FFF2-40B4-BE49-F238E27FC236}">
                <a16:creationId xmlns:a16="http://schemas.microsoft.com/office/drawing/2014/main" id="{1BBA26C2-BBD7-80A4-10D7-5326D28C2CF8}"/>
              </a:ext>
            </a:extLst>
          </p:cNvPr>
          <p:cNvSpPr/>
          <p:nvPr/>
        </p:nvSpPr>
        <p:spPr>
          <a:xfrm>
            <a:off x="1363886" y="1394651"/>
            <a:ext cx="6091012" cy="2832100"/>
          </a:xfrm>
          <a:custGeom>
            <a:avLst/>
            <a:gdLst>
              <a:gd name="connsiteX0" fmla="*/ 0 w 10947400"/>
              <a:gd name="connsiteY0" fmla="*/ 0 h 2832100"/>
              <a:gd name="connsiteX1" fmla="*/ 4470400 w 10947400"/>
              <a:gd name="connsiteY1" fmla="*/ 2222500 h 2832100"/>
              <a:gd name="connsiteX2" fmla="*/ 7264400 w 10947400"/>
              <a:gd name="connsiteY2" fmla="*/ 1320800 h 2832100"/>
              <a:gd name="connsiteX3" fmla="*/ 10947400 w 10947400"/>
              <a:gd name="connsiteY3" fmla="*/ 2832100 h 2832100"/>
            </a:gdLst>
            <a:ahLst/>
            <a:cxnLst>
              <a:cxn ang="0">
                <a:pos x="connsiteX0" y="connsiteY0"/>
              </a:cxn>
              <a:cxn ang="0">
                <a:pos x="connsiteX1" y="connsiteY1"/>
              </a:cxn>
              <a:cxn ang="0">
                <a:pos x="connsiteX2" y="connsiteY2"/>
              </a:cxn>
              <a:cxn ang="0">
                <a:pos x="connsiteX3" y="connsiteY3"/>
              </a:cxn>
            </a:cxnLst>
            <a:rect l="l" t="t" r="r" b="b"/>
            <a:pathLst>
              <a:path w="10947400" h="2832100">
                <a:moveTo>
                  <a:pt x="0" y="0"/>
                </a:moveTo>
                <a:cubicBezTo>
                  <a:pt x="1629833" y="1001183"/>
                  <a:pt x="3259667" y="2002367"/>
                  <a:pt x="4470400" y="2222500"/>
                </a:cubicBezTo>
                <a:cubicBezTo>
                  <a:pt x="5681133" y="2442633"/>
                  <a:pt x="6184900" y="1219200"/>
                  <a:pt x="7264400" y="1320800"/>
                </a:cubicBezTo>
                <a:cubicBezTo>
                  <a:pt x="8343900" y="1422400"/>
                  <a:pt x="10085917" y="2791883"/>
                  <a:pt x="10947400" y="2832100"/>
                </a:cubicBezTo>
              </a:path>
            </a:pathLst>
          </a:custGeom>
          <a:no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Ellipse 17">
            <a:extLst>
              <a:ext uri="{FF2B5EF4-FFF2-40B4-BE49-F238E27FC236}">
                <a16:creationId xmlns:a16="http://schemas.microsoft.com/office/drawing/2014/main" id="{3DA187FA-F0CF-4AD3-AFFB-A1B851CE3D50}"/>
              </a:ext>
            </a:extLst>
          </p:cNvPr>
          <p:cNvSpPr/>
          <p:nvPr/>
        </p:nvSpPr>
        <p:spPr>
          <a:xfrm>
            <a:off x="1953609" y="2041679"/>
            <a:ext cx="182122" cy="183125"/>
          </a:xfrm>
          <a:prstGeom prst="ellipse">
            <a:avLst/>
          </a:prstGeom>
          <a:solidFill>
            <a:srgbClr val="FF6C45"/>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Ellipse 18">
            <a:extLst>
              <a:ext uri="{FF2B5EF4-FFF2-40B4-BE49-F238E27FC236}">
                <a16:creationId xmlns:a16="http://schemas.microsoft.com/office/drawing/2014/main" id="{0201EAA1-2E60-19CE-1FA6-A06B83646138}"/>
              </a:ext>
            </a:extLst>
          </p:cNvPr>
          <p:cNvSpPr/>
          <p:nvPr/>
        </p:nvSpPr>
        <p:spPr>
          <a:xfrm>
            <a:off x="2682793" y="2831069"/>
            <a:ext cx="182122" cy="183125"/>
          </a:xfrm>
          <a:prstGeom prst="ellipse">
            <a:avLst/>
          </a:prstGeom>
          <a:solidFill>
            <a:srgbClr val="FF6C45"/>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Ellipse 19">
            <a:extLst>
              <a:ext uri="{FF2B5EF4-FFF2-40B4-BE49-F238E27FC236}">
                <a16:creationId xmlns:a16="http://schemas.microsoft.com/office/drawing/2014/main" id="{84089BDB-989C-CD62-C560-DB651ABDCAB6}"/>
              </a:ext>
            </a:extLst>
          </p:cNvPr>
          <p:cNvSpPr/>
          <p:nvPr/>
        </p:nvSpPr>
        <p:spPr>
          <a:xfrm>
            <a:off x="3409523" y="3362774"/>
            <a:ext cx="182122" cy="183125"/>
          </a:xfrm>
          <a:prstGeom prst="ellipse">
            <a:avLst/>
          </a:prstGeom>
          <a:solidFill>
            <a:srgbClr val="FF6C45"/>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2" name="Connecteur droit 21">
            <a:extLst>
              <a:ext uri="{FF2B5EF4-FFF2-40B4-BE49-F238E27FC236}">
                <a16:creationId xmlns:a16="http://schemas.microsoft.com/office/drawing/2014/main" id="{345EDA77-F185-DB71-CC2E-8D16AC390C1E}"/>
              </a:ext>
            </a:extLst>
          </p:cNvPr>
          <p:cNvCxnSpPr/>
          <p:nvPr/>
        </p:nvCxnSpPr>
        <p:spPr>
          <a:xfrm>
            <a:off x="2113424" y="2133241"/>
            <a:ext cx="675291"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744F3724-78D5-14A7-33BB-05302FF5359A}"/>
              </a:ext>
            </a:extLst>
          </p:cNvPr>
          <p:cNvCxnSpPr>
            <a:cxnSpLocks/>
            <a:stCxn id="19" idx="0"/>
          </p:cNvCxnSpPr>
          <p:nvPr/>
        </p:nvCxnSpPr>
        <p:spPr>
          <a:xfrm flipV="1">
            <a:off x="2773854" y="2121422"/>
            <a:ext cx="14861" cy="709647"/>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B798D1EE-76AE-E974-EDDD-80CEA4C786C6}"/>
              </a:ext>
            </a:extLst>
          </p:cNvPr>
          <p:cNvCxnSpPr/>
          <p:nvPr/>
        </p:nvCxnSpPr>
        <p:spPr>
          <a:xfrm>
            <a:off x="2847863" y="2909572"/>
            <a:ext cx="675291"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1BBF0158-7E8E-E975-0F01-9478E34CECEB}"/>
              </a:ext>
            </a:extLst>
          </p:cNvPr>
          <p:cNvCxnSpPr>
            <a:cxnSpLocks/>
            <a:stCxn id="20" idx="0"/>
          </p:cNvCxnSpPr>
          <p:nvPr/>
        </p:nvCxnSpPr>
        <p:spPr>
          <a:xfrm flipV="1">
            <a:off x="3500584" y="2909572"/>
            <a:ext cx="0" cy="453202"/>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B5502A29-A41B-A15E-F592-AA78BB4E437A}"/>
              </a:ext>
            </a:extLst>
          </p:cNvPr>
          <p:cNvCxnSpPr/>
          <p:nvPr/>
        </p:nvCxnSpPr>
        <p:spPr>
          <a:xfrm>
            <a:off x="2044670" y="1091841"/>
            <a:ext cx="675291"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F29D037A-E134-0CCA-D792-FBD6A3FE939E}"/>
              </a:ext>
            </a:extLst>
          </p:cNvPr>
          <p:cNvCxnSpPr>
            <a:cxnSpLocks/>
          </p:cNvCxnSpPr>
          <p:nvPr/>
        </p:nvCxnSpPr>
        <p:spPr>
          <a:xfrm flipV="1">
            <a:off x="2049924" y="983255"/>
            <a:ext cx="0" cy="235227"/>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38" name="Connecteur droit 37">
            <a:extLst>
              <a:ext uri="{FF2B5EF4-FFF2-40B4-BE49-F238E27FC236}">
                <a16:creationId xmlns:a16="http://schemas.microsoft.com/office/drawing/2014/main" id="{C8197CBF-6868-52AB-7BF6-101A17D0789C}"/>
              </a:ext>
            </a:extLst>
          </p:cNvPr>
          <p:cNvCxnSpPr>
            <a:cxnSpLocks/>
          </p:cNvCxnSpPr>
          <p:nvPr/>
        </p:nvCxnSpPr>
        <p:spPr>
          <a:xfrm flipV="1">
            <a:off x="2748424" y="983255"/>
            <a:ext cx="0" cy="235227"/>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B063BD13-687E-AD26-71ED-1DAAC08F1233}"/>
              </a:ext>
            </a:extLst>
          </p:cNvPr>
          <p:cNvSpPr txBox="1"/>
          <p:nvPr/>
        </p:nvSpPr>
        <p:spPr>
          <a:xfrm>
            <a:off x="3072595" y="768675"/>
            <a:ext cx="264739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70C0"/>
                </a:solidFill>
                <a:effectLst/>
                <a:uLnTx/>
                <a:uFillTx/>
                <a:latin typeface="Calibri" panose="020F0502020204030204"/>
                <a:ea typeface="+mn-ea"/>
                <a:cs typeface="+mn-cs"/>
              </a:rPr>
              <a:t>Learning rate</a:t>
            </a:r>
          </a:p>
        </p:txBody>
      </p:sp>
      <p:cxnSp>
        <p:nvCxnSpPr>
          <p:cNvPr id="2" name="Connecteur droit 1">
            <a:extLst>
              <a:ext uri="{FF2B5EF4-FFF2-40B4-BE49-F238E27FC236}">
                <a16:creationId xmlns:a16="http://schemas.microsoft.com/office/drawing/2014/main" id="{155AD88B-A445-2D3E-18C3-E025A85BB672}"/>
              </a:ext>
            </a:extLst>
          </p:cNvPr>
          <p:cNvCxnSpPr/>
          <p:nvPr/>
        </p:nvCxnSpPr>
        <p:spPr>
          <a:xfrm>
            <a:off x="3591645" y="3439082"/>
            <a:ext cx="675291"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 name="Ellipse 2">
            <a:extLst>
              <a:ext uri="{FF2B5EF4-FFF2-40B4-BE49-F238E27FC236}">
                <a16:creationId xmlns:a16="http://schemas.microsoft.com/office/drawing/2014/main" id="{3CEC1388-33A5-8BCB-1211-88DDA8BE98FC}"/>
              </a:ext>
            </a:extLst>
          </p:cNvPr>
          <p:cNvSpPr/>
          <p:nvPr/>
        </p:nvSpPr>
        <p:spPr>
          <a:xfrm>
            <a:off x="4166078" y="3523865"/>
            <a:ext cx="182122" cy="183125"/>
          </a:xfrm>
          <a:prstGeom prst="ellipse">
            <a:avLst/>
          </a:prstGeom>
          <a:solidFill>
            <a:srgbClr val="FF6C45"/>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 name="Connecteur droit 4">
            <a:extLst>
              <a:ext uri="{FF2B5EF4-FFF2-40B4-BE49-F238E27FC236}">
                <a16:creationId xmlns:a16="http://schemas.microsoft.com/office/drawing/2014/main" id="{3BF92033-F42D-C24C-33BB-D2144E37AA65}"/>
              </a:ext>
            </a:extLst>
          </p:cNvPr>
          <p:cNvCxnSpPr>
            <a:cxnSpLocks/>
            <a:stCxn id="3" idx="0"/>
          </p:cNvCxnSpPr>
          <p:nvPr/>
        </p:nvCxnSpPr>
        <p:spPr>
          <a:xfrm flipH="1" flipV="1">
            <a:off x="4255919" y="3406966"/>
            <a:ext cx="1220" cy="116899"/>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sp>
        <p:nvSpPr>
          <p:cNvPr id="24" name="ZoneTexte 23">
            <a:extLst>
              <a:ext uri="{FF2B5EF4-FFF2-40B4-BE49-F238E27FC236}">
                <a16:creationId xmlns:a16="http://schemas.microsoft.com/office/drawing/2014/main" id="{358F22E3-4116-BE3E-3D0F-44B791CFDA52}"/>
              </a:ext>
            </a:extLst>
          </p:cNvPr>
          <p:cNvSpPr txBox="1"/>
          <p:nvPr/>
        </p:nvSpPr>
        <p:spPr>
          <a:xfrm>
            <a:off x="1816326" y="1635587"/>
            <a:ext cx="14621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srgbClr val="ED7D31"/>
                </a:solidFill>
                <a:effectLst/>
                <a:uLnTx/>
                <a:uFillTx/>
                <a:latin typeface="Calibri" panose="020F0502020204030204"/>
                <a:ea typeface="+mn-ea"/>
                <a:cs typeface="+mn-cs"/>
              </a:rPr>
              <a:t>Starting</a:t>
            </a:r>
            <a:r>
              <a:rPr kumimoji="0" lang="fr-FR" sz="1800" b="0" i="0" u="none" strike="noStrike" kern="1200" cap="none" spc="0" normalizeH="0" baseline="0" noProof="0" dirty="0">
                <a:ln>
                  <a:noFill/>
                </a:ln>
                <a:solidFill>
                  <a:srgbClr val="ED7D31"/>
                </a:solidFill>
                <a:effectLst/>
                <a:uLnTx/>
                <a:uFillTx/>
                <a:latin typeface="Calibri" panose="020F0502020204030204"/>
                <a:ea typeface="+mn-ea"/>
                <a:cs typeface="+mn-cs"/>
              </a:rPr>
              <a:t> point</a:t>
            </a:r>
          </a:p>
        </p:txBody>
      </p:sp>
      <p:sp>
        <p:nvSpPr>
          <p:cNvPr id="28" name="ZoneTexte 27">
            <a:extLst>
              <a:ext uri="{FF2B5EF4-FFF2-40B4-BE49-F238E27FC236}">
                <a16:creationId xmlns:a16="http://schemas.microsoft.com/office/drawing/2014/main" id="{BFFC5BF9-BFB7-1F6E-9CCE-5790018FFFE0}"/>
              </a:ext>
            </a:extLst>
          </p:cNvPr>
          <p:cNvSpPr txBox="1"/>
          <p:nvPr/>
        </p:nvSpPr>
        <p:spPr>
          <a:xfrm>
            <a:off x="1727433" y="2245855"/>
            <a:ext cx="59181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ED7D31"/>
                </a:solidFill>
                <a:effectLst/>
                <a:uLnTx/>
                <a:uFillTx/>
                <a:latin typeface="Calibri" panose="020F0502020204030204"/>
                <a:ea typeface="+mn-ea"/>
                <a:cs typeface="+mn-cs"/>
              </a:rPr>
              <a:t>t=0</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ZoneTexte 28">
            <a:extLst>
              <a:ext uri="{FF2B5EF4-FFF2-40B4-BE49-F238E27FC236}">
                <a16:creationId xmlns:a16="http://schemas.microsoft.com/office/drawing/2014/main" id="{6FCC9F71-FF8F-CD73-A5CC-EA38095BBED1}"/>
              </a:ext>
            </a:extLst>
          </p:cNvPr>
          <p:cNvSpPr txBox="1"/>
          <p:nvPr/>
        </p:nvSpPr>
        <p:spPr>
          <a:xfrm>
            <a:off x="2469076" y="2993442"/>
            <a:ext cx="59181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ED7D31"/>
                </a:solidFill>
                <a:effectLst/>
                <a:uLnTx/>
                <a:uFillTx/>
                <a:latin typeface="Calibri" panose="020F0502020204030204"/>
                <a:ea typeface="+mn-ea"/>
                <a:cs typeface="+mn-cs"/>
              </a:rPr>
              <a:t>t=1</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ZoneTexte 29">
            <a:extLst>
              <a:ext uri="{FF2B5EF4-FFF2-40B4-BE49-F238E27FC236}">
                <a16:creationId xmlns:a16="http://schemas.microsoft.com/office/drawing/2014/main" id="{A72A739E-3398-DD4C-C5AA-E69ACFA3B8E7}"/>
              </a:ext>
            </a:extLst>
          </p:cNvPr>
          <p:cNvSpPr txBox="1"/>
          <p:nvPr/>
        </p:nvSpPr>
        <p:spPr>
          <a:xfrm>
            <a:off x="3185508" y="3557226"/>
            <a:ext cx="59181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ED7D31"/>
                </a:solidFill>
                <a:effectLst/>
                <a:uLnTx/>
                <a:uFillTx/>
                <a:latin typeface="Calibri" panose="020F0502020204030204"/>
                <a:ea typeface="+mn-ea"/>
                <a:cs typeface="+mn-cs"/>
              </a:rPr>
              <a:t>t=2</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ZoneTexte 32">
            <a:extLst>
              <a:ext uri="{FF2B5EF4-FFF2-40B4-BE49-F238E27FC236}">
                <a16:creationId xmlns:a16="http://schemas.microsoft.com/office/drawing/2014/main" id="{EC30CAF2-911D-1B3D-D86F-D2551E146715}"/>
              </a:ext>
            </a:extLst>
          </p:cNvPr>
          <p:cNvSpPr txBox="1"/>
          <p:nvPr/>
        </p:nvSpPr>
        <p:spPr>
          <a:xfrm>
            <a:off x="4052293" y="3706990"/>
            <a:ext cx="59181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ED7D31"/>
                </a:solidFill>
                <a:effectLst/>
                <a:uLnTx/>
                <a:uFillTx/>
                <a:latin typeface="Calibri" panose="020F0502020204030204"/>
                <a:ea typeface="+mn-ea"/>
                <a:cs typeface="+mn-cs"/>
              </a:rPr>
              <a:t>t=3</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627C2E5-0931-F760-281D-03BDC01DD829}"/>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5512456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6A5A1954-2A88-47F0-B020-5533179232CD}"/>
              </a:ext>
            </a:extLst>
          </p:cNvPr>
          <p:cNvCxnSpPr>
            <a:cxnSpLocks/>
          </p:cNvCxnSpPr>
          <p:nvPr/>
        </p:nvCxnSpPr>
        <p:spPr>
          <a:xfrm flipV="1">
            <a:off x="1363886" y="635000"/>
            <a:ext cx="0" cy="4673600"/>
          </a:xfrm>
          <a:prstGeom prst="line">
            <a:avLst/>
          </a:prstGeom>
          <a:ln w="50800">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6" name="Connecteur droit 5">
            <a:extLst>
              <a:ext uri="{FF2B5EF4-FFF2-40B4-BE49-F238E27FC236}">
                <a16:creationId xmlns:a16="http://schemas.microsoft.com/office/drawing/2014/main" id="{3C9FF6F2-9296-BC5A-0B45-2FE8F1EAA6F5}"/>
              </a:ext>
            </a:extLst>
          </p:cNvPr>
          <p:cNvCxnSpPr>
            <a:cxnSpLocks/>
          </p:cNvCxnSpPr>
          <p:nvPr/>
        </p:nvCxnSpPr>
        <p:spPr>
          <a:xfrm>
            <a:off x="1363886" y="5308600"/>
            <a:ext cx="9570814" cy="0"/>
          </a:xfrm>
          <a:prstGeom prst="line">
            <a:avLst/>
          </a:prstGeom>
          <a:ln w="50800">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E15CE605-A378-84A7-A061-BC82F82FC37E}"/>
              </a:ext>
            </a:extLst>
          </p:cNvPr>
          <p:cNvSpPr txBox="1"/>
          <p:nvPr/>
        </p:nvSpPr>
        <p:spPr>
          <a:xfrm rot="16200000">
            <a:off x="-221225" y="2164860"/>
            <a:ext cx="208871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600" b="0" i="0" u="none" strike="noStrike" kern="1200" cap="none" spc="0" normalizeH="0" baseline="0" noProof="0" dirty="0" err="1">
                <a:ln>
                  <a:noFill/>
                </a:ln>
                <a:solidFill>
                  <a:prstClr val="black"/>
                </a:solidFill>
                <a:effectLst/>
                <a:uLnTx/>
                <a:uFillTx/>
                <a:latin typeface="Calibri" panose="020F0502020204030204"/>
                <a:ea typeface="+mn-ea"/>
                <a:cs typeface="+mn-cs"/>
              </a:rPr>
              <a:t>Loss</a:t>
            </a:r>
            <a:r>
              <a:rPr kumimoji="0" lang="fr-FR" sz="3600" b="0" i="0" u="none" strike="noStrike" kern="1200" cap="none" spc="0" normalizeH="0" baseline="0" noProof="0" dirty="0">
                <a:ln>
                  <a:noFill/>
                </a:ln>
                <a:solidFill>
                  <a:prstClr val="black"/>
                </a:solidFill>
                <a:effectLst/>
                <a:uLnTx/>
                <a:uFillTx/>
                <a:latin typeface="Calibri" panose="020F0502020204030204"/>
                <a:ea typeface="+mn-ea"/>
                <a:cs typeface="+mn-cs"/>
              </a:rPr>
              <a:t> value</a:t>
            </a:r>
          </a:p>
        </p:txBody>
      </p:sp>
      <p:sp>
        <p:nvSpPr>
          <p:cNvPr id="10" name="ZoneTexte 9">
            <a:extLst>
              <a:ext uri="{FF2B5EF4-FFF2-40B4-BE49-F238E27FC236}">
                <a16:creationId xmlns:a16="http://schemas.microsoft.com/office/drawing/2014/main" id="{D98292BB-6CDD-1016-9638-E15B0D646A25}"/>
              </a:ext>
            </a:extLst>
          </p:cNvPr>
          <p:cNvSpPr txBox="1"/>
          <p:nvPr/>
        </p:nvSpPr>
        <p:spPr>
          <a:xfrm>
            <a:off x="8379043" y="5724991"/>
            <a:ext cx="341811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600" b="0" i="0" u="none" strike="noStrike" kern="1200" cap="none" spc="0" normalizeH="0" baseline="0" noProof="0" dirty="0" err="1">
                <a:ln>
                  <a:noFill/>
                </a:ln>
                <a:solidFill>
                  <a:prstClr val="black"/>
                </a:solidFill>
                <a:effectLst/>
                <a:uLnTx/>
                <a:uFillTx/>
                <a:latin typeface="Calibri" panose="020F0502020204030204"/>
                <a:ea typeface="+mn-ea"/>
                <a:cs typeface="+mn-cs"/>
              </a:rPr>
              <a:t>Parameters</a:t>
            </a:r>
            <a:r>
              <a:rPr kumimoji="0" lang="fr-FR" sz="3600" b="0" i="0" u="none" strike="noStrike" kern="1200" cap="none" spc="0" normalizeH="0" baseline="0" noProof="0" dirty="0">
                <a:ln>
                  <a:noFill/>
                </a:ln>
                <a:solidFill>
                  <a:prstClr val="black"/>
                </a:solidFill>
                <a:effectLst/>
                <a:uLnTx/>
                <a:uFillTx/>
                <a:latin typeface="Calibri" panose="020F0502020204030204"/>
                <a:ea typeface="+mn-ea"/>
                <a:cs typeface="+mn-cs"/>
              </a:rPr>
              <a:t> value</a:t>
            </a:r>
          </a:p>
        </p:txBody>
      </p:sp>
      <p:sp>
        <p:nvSpPr>
          <p:cNvPr id="5" name="Forme libre : forme 4">
            <a:extLst>
              <a:ext uri="{FF2B5EF4-FFF2-40B4-BE49-F238E27FC236}">
                <a16:creationId xmlns:a16="http://schemas.microsoft.com/office/drawing/2014/main" id="{BBC2AD00-A9D1-50EA-7907-95661EA30D6E}"/>
              </a:ext>
            </a:extLst>
          </p:cNvPr>
          <p:cNvSpPr/>
          <p:nvPr/>
        </p:nvSpPr>
        <p:spPr>
          <a:xfrm>
            <a:off x="1388125" y="848254"/>
            <a:ext cx="8582140" cy="2969003"/>
          </a:xfrm>
          <a:custGeom>
            <a:avLst/>
            <a:gdLst>
              <a:gd name="connsiteX0" fmla="*/ 0 w 8582140"/>
              <a:gd name="connsiteY0" fmla="*/ 980546 h 2969003"/>
              <a:gd name="connsiteX1" fmla="*/ 1311008 w 8582140"/>
              <a:gd name="connsiteY1" fmla="*/ 45 h 2969003"/>
              <a:gd name="connsiteX2" fmla="*/ 2060155 w 8582140"/>
              <a:gd name="connsiteY2" fmla="*/ 936479 h 2969003"/>
              <a:gd name="connsiteX3" fmla="*/ 3062689 w 8582140"/>
              <a:gd name="connsiteY3" fmla="*/ 308517 h 2969003"/>
              <a:gd name="connsiteX4" fmla="*/ 3855904 w 8582140"/>
              <a:gd name="connsiteY4" fmla="*/ 2071216 h 2969003"/>
              <a:gd name="connsiteX5" fmla="*/ 4968608 w 8582140"/>
              <a:gd name="connsiteY5" fmla="*/ 1101732 h 2969003"/>
              <a:gd name="connsiteX6" fmla="*/ 5938092 w 8582140"/>
              <a:gd name="connsiteY6" fmla="*/ 2963583 h 2969003"/>
              <a:gd name="connsiteX7" fmla="*/ 8582140 w 8582140"/>
              <a:gd name="connsiteY7" fmla="*/ 396652 h 296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82140" h="2969003">
                <a:moveTo>
                  <a:pt x="0" y="980546"/>
                </a:moveTo>
                <a:cubicBezTo>
                  <a:pt x="483824" y="493967"/>
                  <a:pt x="967649" y="7389"/>
                  <a:pt x="1311008" y="45"/>
                </a:cubicBezTo>
                <a:cubicBezTo>
                  <a:pt x="1654367" y="-7299"/>
                  <a:pt x="1768208" y="885067"/>
                  <a:pt x="2060155" y="936479"/>
                </a:cubicBezTo>
                <a:cubicBezTo>
                  <a:pt x="2352102" y="987891"/>
                  <a:pt x="2763398" y="119394"/>
                  <a:pt x="3062689" y="308517"/>
                </a:cubicBezTo>
                <a:cubicBezTo>
                  <a:pt x="3361980" y="497640"/>
                  <a:pt x="3538251" y="1939014"/>
                  <a:pt x="3855904" y="2071216"/>
                </a:cubicBezTo>
                <a:cubicBezTo>
                  <a:pt x="4173557" y="2203419"/>
                  <a:pt x="4621577" y="953004"/>
                  <a:pt x="4968608" y="1101732"/>
                </a:cubicBezTo>
                <a:cubicBezTo>
                  <a:pt x="5315639" y="1250460"/>
                  <a:pt x="5335837" y="3081096"/>
                  <a:pt x="5938092" y="2963583"/>
                </a:cubicBezTo>
                <a:cubicBezTo>
                  <a:pt x="6540347" y="2846070"/>
                  <a:pt x="7561243" y="1621361"/>
                  <a:pt x="8582140" y="396652"/>
                </a:cubicBezTo>
              </a:path>
            </a:pathLst>
          </a:custGeom>
          <a:no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 name="Connecteur droit 6">
            <a:extLst>
              <a:ext uri="{FF2B5EF4-FFF2-40B4-BE49-F238E27FC236}">
                <a16:creationId xmlns:a16="http://schemas.microsoft.com/office/drawing/2014/main" id="{586BDC4E-F69B-51DD-8D61-E7F2D1C2AEDB}"/>
              </a:ext>
            </a:extLst>
          </p:cNvPr>
          <p:cNvCxnSpPr>
            <a:cxnSpLocks/>
          </p:cNvCxnSpPr>
          <p:nvPr/>
        </p:nvCxnSpPr>
        <p:spPr>
          <a:xfrm>
            <a:off x="3457482" y="1439180"/>
            <a:ext cx="0" cy="587925"/>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538F0EE1-B0B6-6367-82CF-D0333648A22D}"/>
              </a:ext>
            </a:extLst>
          </p:cNvPr>
          <p:cNvCxnSpPr>
            <a:cxnSpLocks/>
          </p:cNvCxnSpPr>
          <p:nvPr/>
        </p:nvCxnSpPr>
        <p:spPr>
          <a:xfrm>
            <a:off x="5275265" y="2558868"/>
            <a:ext cx="0" cy="587925"/>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6D1A239F-0195-5286-23DF-24AEB214A168}"/>
              </a:ext>
            </a:extLst>
          </p:cNvPr>
          <p:cNvCxnSpPr>
            <a:cxnSpLocks/>
          </p:cNvCxnSpPr>
          <p:nvPr/>
        </p:nvCxnSpPr>
        <p:spPr>
          <a:xfrm>
            <a:off x="7269318" y="3500722"/>
            <a:ext cx="0" cy="587925"/>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A4420731-213A-5792-1485-67BFE170B8BD}"/>
              </a:ext>
            </a:extLst>
          </p:cNvPr>
          <p:cNvSpPr txBox="1"/>
          <p:nvPr/>
        </p:nvSpPr>
        <p:spPr>
          <a:xfrm>
            <a:off x="2801138" y="2027105"/>
            <a:ext cx="1385316"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0070C0"/>
                </a:solidFill>
                <a:effectLst/>
                <a:uLnTx/>
                <a:uFillTx/>
                <a:latin typeface="Calibri" panose="020F0502020204030204"/>
                <a:ea typeface="+mn-ea"/>
                <a:cs typeface="+mn-cs"/>
              </a:rPr>
              <a:t>Local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0070C0"/>
                </a:solidFill>
                <a:effectLst/>
                <a:uLnTx/>
                <a:uFillTx/>
                <a:latin typeface="Calibri" panose="020F0502020204030204"/>
                <a:ea typeface="+mn-ea"/>
                <a:cs typeface="+mn-cs"/>
              </a:rPr>
              <a:t>minimum</a:t>
            </a:r>
          </a:p>
        </p:txBody>
      </p:sp>
      <p:sp>
        <p:nvSpPr>
          <p:cNvPr id="16" name="ZoneTexte 15">
            <a:extLst>
              <a:ext uri="{FF2B5EF4-FFF2-40B4-BE49-F238E27FC236}">
                <a16:creationId xmlns:a16="http://schemas.microsoft.com/office/drawing/2014/main" id="{4E39D835-26D4-7995-BBD5-FC20C26B17E5}"/>
              </a:ext>
            </a:extLst>
          </p:cNvPr>
          <p:cNvSpPr txBox="1"/>
          <p:nvPr/>
        </p:nvSpPr>
        <p:spPr>
          <a:xfrm>
            <a:off x="4590406" y="3085223"/>
            <a:ext cx="1385316"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0070C0"/>
                </a:solidFill>
                <a:effectLst/>
                <a:uLnTx/>
                <a:uFillTx/>
                <a:latin typeface="Calibri" panose="020F0502020204030204"/>
                <a:ea typeface="+mn-ea"/>
                <a:cs typeface="+mn-cs"/>
              </a:rPr>
              <a:t>Local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0070C0"/>
                </a:solidFill>
                <a:effectLst/>
                <a:uLnTx/>
                <a:uFillTx/>
                <a:latin typeface="Calibri" panose="020F0502020204030204"/>
                <a:ea typeface="+mn-ea"/>
                <a:cs typeface="+mn-cs"/>
              </a:rPr>
              <a:t>minimum</a:t>
            </a:r>
          </a:p>
        </p:txBody>
      </p:sp>
      <p:sp>
        <p:nvSpPr>
          <p:cNvPr id="18" name="ZoneTexte 17">
            <a:extLst>
              <a:ext uri="{FF2B5EF4-FFF2-40B4-BE49-F238E27FC236}">
                <a16:creationId xmlns:a16="http://schemas.microsoft.com/office/drawing/2014/main" id="{012C8F42-8713-7C25-FAA2-DF86F4B05899}"/>
              </a:ext>
            </a:extLst>
          </p:cNvPr>
          <p:cNvSpPr txBox="1"/>
          <p:nvPr/>
        </p:nvSpPr>
        <p:spPr>
          <a:xfrm>
            <a:off x="6576660" y="4088647"/>
            <a:ext cx="1385316"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0070C0"/>
                </a:solidFill>
                <a:effectLst/>
                <a:uLnTx/>
                <a:uFillTx/>
                <a:latin typeface="Calibri" panose="020F0502020204030204"/>
                <a:ea typeface="+mn-ea"/>
                <a:cs typeface="+mn-cs"/>
              </a:rPr>
              <a:t>Global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0070C0"/>
                </a:solidFill>
                <a:effectLst/>
                <a:uLnTx/>
                <a:uFillTx/>
                <a:latin typeface="Calibri" panose="020F0502020204030204"/>
                <a:ea typeface="+mn-ea"/>
                <a:cs typeface="+mn-cs"/>
              </a:rPr>
              <a:t>minimum</a:t>
            </a:r>
          </a:p>
        </p:txBody>
      </p:sp>
      <p:sp>
        <p:nvSpPr>
          <p:cNvPr id="19" name="ZoneTexte 18">
            <a:extLst>
              <a:ext uri="{FF2B5EF4-FFF2-40B4-BE49-F238E27FC236}">
                <a16:creationId xmlns:a16="http://schemas.microsoft.com/office/drawing/2014/main" id="{9153E77A-EA1C-57E9-7951-B8ED9CDE33EB}"/>
              </a:ext>
            </a:extLst>
          </p:cNvPr>
          <p:cNvSpPr txBox="1"/>
          <p:nvPr/>
        </p:nvSpPr>
        <p:spPr>
          <a:xfrm>
            <a:off x="7061813" y="287626"/>
            <a:ext cx="2410403"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5400" b="0" i="0" u="none" strike="noStrike" kern="1200" cap="none" spc="0" normalizeH="0" baseline="0" noProof="0" dirty="0">
                <a:ln>
                  <a:noFill/>
                </a:ln>
                <a:solidFill>
                  <a:srgbClr val="ED7D31"/>
                </a:solidFill>
                <a:effectLst/>
                <a:uLnTx/>
                <a:uFillTx/>
                <a:latin typeface="Calibri" panose="020F0502020204030204"/>
                <a:ea typeface="+mn-ea"/>
                <a:cs typeface="+mn-cs"/>
              </a:rPr>
              <a:t>Velocity</a:t>
            </a:r>
            <a:endParaRPr kumimoji="0" lang="fr-FR" sz="40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4853AD3-C415-1929-6651-58B80B4FC480}"/>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29287115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C9C57B-0980-3572-4576-46C726AC786A}"/>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601BCC9-8AD2-C2C3-E2FF-D2A1EBE074E2}"/>
              </a:ext>
            </a:extLst>
          </p:cNvPr>
          <p:cNvSpPr>
            <a:spLocks noGrp="1"/>
          </p:cNvSpPr>
          <p:nvPr>
            <p:ph idx="1"/>
          </p:nvPr>
        </p:nvSpPr>
        <p:spPr/>
        <p:txBody>
          <a:bodyPr/>
          <a:lstStyle/>
          <a:p>
            <a:endParaRPr lang="fr-FR" dirty="0"/>
          </a:p>
        </p:txBody>
      </p:sp>
      <p:pic>
        <p:nvPicPr>
          <p:cNvPr id="1026" name="Picture 2" descr="Model Loss">
            <a:extLst>
              <a:ext uri="{FF2B5EF4-FFF2-40B4-BE49-F238E27FC236}">
                <a16:creationId xmlns:a16="http://schemas.microsoft.com/office/drawing/2014/main" id="{9E2BB0AB-9CEE-1C4C-5C78-961CDEB920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9638" y="365125"/>
            <a:ext cx="6819900" cy="5042373"/>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043C79C4-288E-7D57-3C49-5524807F0F99}"/>
              </a:ext>
            </a:extLst>
          </p:cNvPr>
          <p:cNvSpPr txBox="1"/>
          <p:nvPr/>
        </p:nvSpPr>
        <p:spPr>
          <a:xfrm>
            <a:off x="838200" y="5759640"/>
            <a:ext cx="8528538" cy="369332"/>
          </a:xfrm>
          <a:prstGeom prst="rect">
            <a:avLst/>
          </a:prstGeom>
          <a:noFill/>
        </p:spPr>
        <p:txBody>
          <a:bodyPr wrap="square">
            <a:spAutoFit/>
          </a:bodyPr>
          <a:lstStyle/>
          <a:p>
            <a:r>
              <a:rPr lang="en-US" dirty="0">
                <a:hlinkClick r:id="rId3"/>
              </a:rPr>
              <a:t>python - </a:t>
            </a:r>
            <a:r>
              <a:rPr lang="en-US" dirty="0" err="1">
                <a:hlinkClick r:id="rId3"/>
              </a:rPr>
              <a:t>Keras</a:t>
            </a:r>
            <a:r>
              <a:rPr lang="en-US" dirty="0">
                <a:hlinkClick r:id="rId3"/>
              </a:rPr>
              <a:t> - Plot training, validation and test set accuracy - Stack Overflow</a:t>
            </a:r>
            <a:endParaRPr lang="fr-FR" dirty="0"/>
          </a:p>
        </p:txBody>
      </p:sp>
      <p:sp>
        <p:nvSpPr>
          <p:cNvPr id="6" name="Rectangle 5">
            <a:extLst>
              <a:ext uri="{FF2B5EF4-FFF2-40B4-BE49-F238E27FC236}">
                <a16:creationId xmlns:a16="http://schemas.microsoft.com/office/drawing/2014/main" id="{247FF5FA-5509-FD13-8495-CD29D3D31CE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3866579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F230402-618B-40A4-9BA7-89B5A89EB95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ZoneTexte 6">
            <a:extLst>
              <a:ext uri="{FF2B5EF4-FFF2-40B4-BE49-F238E27FC236}">
                <a16:creationId xmlns:a16="http://schemas.microsoft.com/office/drawing/2014/main" id="{600A81CA-E929-4E02-B61B-893BBFCFDEB1}"/>
              </a:ext>
            </a:extLst>
          </p:cNvPr>
          <p:cNvSpPr txBox="1"/>
          <p:nvPr/>
        </p:nvSpPr>
        <p:spPr>
          <a:xfrm>
            <a:off x="6400423" y="523309"/>
            <a:ext cx="6134100" cy="769441"/>
          </a:xfrm>
          <a:prstGeom prst="rect">
            <a:avLst/>
          </a:prstGeom>
          <a:noFill/>
        </p:spPr>
        <p:txBody>
          <a:bodyPr wrap="square">
            <a:spAutoFit/>
          </a:bodyPr>
          <a:lstStyle/>
          <a:p>
            <a:pPr algn="ctr"/>
            <a:r>
              <a:rPr lang="en-US" sz="4400" dirty="0"/>
              <a:t>Unstructured data</a:t>
            </a:r>
          </a:p>
        </p:txBody>
      </p:sp>
      <p:pic>
        <p:nvPicPr>
          <p:cNvPr id="8196" name="Picture 4">
            <a:extLst>
              <a:ext uri="{FF2B5EF4-FFF2-40B4-BE49-F238E27FC236}">
                <a16:creationId xmlns:a16="http://schemas.microsoft.com/office/drawing/2014/main" id="{458396DC-FF83-4E54-BFC4-BE2C6BDFA9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7561" y="2099963"/>
            <a:ext cx="2954215" cy="295421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CFC02C65-0BBA-412D-915F-153CF60FFEFB}"/>
              </a:ext>
            </a:extLst>
          </p:cNvPr>
          <p:cNvSpPr txBox="1"/>
          <p:nvPr/>
        </p:nvSpPr>
        <p:spPr>
          <a:xfrm>
            <a:off x="3282203" y="5095633"/>
            <a:ext cx="2954215"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"big music speaker"</a:t>
            </a:r>
            <a:endParaRPr lang="en-US" b="0" dirty="0">
              <a:solidFill>
                <a:srgbClr val="000000"/>
              </a:solidFill>
              <a:effectLst/>
              <a:latin typeface="Courier New" panose="02070309020205020404" pitchFamily="49" charset="0"/>
            </a:endParaRPr>
          </a:p>
        </p:txBody>
      </p:sp>
      <p:sp>
        <p:nvSpPr>
          <p:cNvPr id="10" name="ZoneTexte 9">
            <a:extLst>
              <a:ext uri="{FF2B5EF4-FFF2-40B4-BE49-F238E27FC236}">
                <a16:creationId xmlns:a16="http://schemas.microsoft.com/office/drawing/2014/main" id="{B116A1B6-3520-488E-87E9-D69CB67692B3}"/>
              </a:ext>
            </a:extLst>
          </p:cNvPr>
          <p:cNvSpPr txBox="1"/>
          <p:nvPr/>
        </p:nvSpPr>
        <p:spPr>
          <a:xfrm>
            <a:off x="433346" y="2634599"/>
            <a:ext cx="2954215"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"text from an old book on a table"</a:t>
            </a:r>
            <a:endParaRPr lang="en-US" b="0" dirty="0">
              <a:solidFill>
                <a:srgbClr val="000000"/>
              </a:solidFill>
              <a:effectLst/>
              <a:latin typeface="Courier New" panose="02070309020205020404" pitchFamily="49" charset="0"/>
            </a:endParaRPr>
          </a:p>
        </p:txBody>
      </p:sp>
      <p:pic>
        <p:nvPicPr>
          <p:cNvPr id="8198" name="Picture 6">
            <a:extLst>
              <a:ext uri="{FF2B5EF4-FFF2-40B4-BE49-F238E27FC236}">
                <a16:creationId xmlns:a16="http://schemas.microsoft.com/office/drawing/2014/main" id="{6F7314CE-116D-48C9-9511-BEE4C492E0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9004" y="1713387"/>
            <a:ext cx="3135086" cy="3135086"/>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58DE74E6-F18B-4332-A990-D76B26EE1BAC}"/>
              </a:ext>
            </a:extLst>
          </p:cNvPr>
          <p:cNvSpPr txBox="1"/>
          <p:nvPr/>
        </p:nvSpPr>
        <p:spPr>
          <a:xfrm>
            <a:off x="6602801" y="4910967"/>
            <a:ext cx="4363497"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"camera outside on the beach"</a:t>
            </a:r>
            <a:endParaRPr lang="en-US" b="0" dirty="0">
              <a:solidFill>
                <a:srgbClr val="000000"/>
              </a:solidFill>
              <a:effectLst/>
              <a:latin typeface="Courier New" panose="02070309020205020404" pitchFamily="49" charset="0"/>
            </a:endParaRPr>
          </a:p>
        </p:txBody>
      </p:sp>
      <p:pic>
        <p:nvPicPr>
          <p:cNvPr id="8200" name="Picture 8">
            <a:extLst>
              <a:ext uri="{FF2B5EF4-FFF2-40B4-BE49-F238E27FC236}">
                <a16:creationId xmlns:a16="http://schemas.microsoft.com/office/drawing/2014/main" id="{CB9776D9-A80A-4FF0-85D9-DE0842D378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428" y="139846"/>
            <a:ext cx="2494753" cy="2494753"/>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6F68652C-28D8-4139-85D5-66E4B7FA4FD4}"/>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sp>
        <p:nvSpPr>
          <p:cNvPr id="15" name="Rectangle 14">
            <a:extLst>
              <a:ext uri="{FF2B5EF4-FFF2-40B4-BE49-F238E27FC236}">
                <a16:creationId xmlns:a16="http://schemas.microsoft.com/office/drawing/2014/main" id="{2555919B-768E-416A-8A91-5DBCB52E0C7C}"/>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20575092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B93793-27C4-B3C8-916E-EBCB9EF862F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58EE2034-993D-8F78-6E8D-209AC186DCAD}"/>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52D6D6EE-9C32-F56D-8FAC-C031CB4EDDFE}"/>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a:solidFill>
                  <a:schemeClr val="bg1">
                    <a:lumMod val="50000"/>
                  </a:schemeClr>
                </a:solidFill>
              </a:rPr>
              <a:t>https://i.stack.imgur.com/FmcMs.png</a:t>
            </a:r>
            <a:endParaRPr lang="en-US" sz="2000" dirty="0">
              <a:solidFill>
                <a:schemeClr val="bg1">
                  <a:lumMod val="50000"/>
                </a:schemeClr>
              </a:solidFill>
            </a:endParaRPr>
          </a:p>
        </p:txBody>
      </p:sp>
      <p:pic>
        <p:nvPicPr>
          <p:cNvPr id="2050" name="Picture 2" descr="Model Loss">
            <a:extLst>
              <a:ext uri="{FF2B5EF4-FFF2-40B4-BE49-F238E27FC236}">
                <a16:creationId xmlns:a16="http://schemas.microsoft.com/office/drawing/2014/main" id="{74BB603D-E303-5CE3-FC61-463A7A7FAE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3054" y="365125"/>
            <a:ext cx="6773008" cy="5007703"/>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DD6E5341-BE45-F7F8-7073-F1F2D634C848}"/>
              </a:ext>
            </a:extLst>
          </p:cNvPr>
          <p:cNvSpPr txBox="1"/>
          <p:nvPr/>
        </p:nvSpPr>
        <p:spPr>
          <a:xfrm>
            <a:off x="838200" y="5759640"/>
            <a:ext cx="8528538" cy="369332"/>
          </a:xfrm>
          <a:prstGeom prst="rect">
            <a:avLst/>
          </a:prstGeom>
          <a:noFill/>
        </p:spPr>
        <p:txBody>
          <a:bodyPr wrap="square">
            <a:spAutoFit/>
          </a:bodyPr>
          <a:lstStyle/>
          <a:p>
            <a:r>
              <a:rPr lang="en-US" dirty="0">
                <a:hlinkClick r:id="rId3"/>
              </a:rPr>
              <a:t>python - </a:t>
            </a:r>
            <a:r>
              <a:rPr lang="en-US" dirty="0" err="1">
                <a:hlinkClick r:id="rId3"/>
              </a:rPr>
              <a:t>Keras</a:t>
            </a:r>
            <a:r>
              <a:rPr lang="en-US" dirty="0">
                <a:hlinkClick r:id="rId3"/>
              </a:rPr>
              <a:t> - Plot training, validation and test set accuracy - Stack Overflow</a:t>
            </a:r>
            <a:endParaRPr lang="fr-FR" dirty="0"/>
          </a:p>
        </p:txBody>
      </p:sp>
    </p:spTree>
    <p:extLst>
      <p:ext uri="{BB962C8B-B14F-4D97-AF65-F5344CB8AC3E}">
        <p14:creationId xmlns:p14="http://schemas.microsoft.com/office/powerpoint/2010/main" val="18446202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0CB575-976B-D9FE-12E5-C29031744FB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6B86E42-4DF5-8370-A109-47326623C38A}"/>
              </a:ext>
            </a:extLst>
          </p:cNvPr>
          <p:cNvSpPr>
            <a:spLocks noGrp="1"/>
          </p:cNvSpPr>
          <p:nvPr>
            <p:ph idx="1"/>
          </p:nvPr>
        </p:nvSpPr>
        <p:spPr/>
        <p:txBody>
          <a:bodyPr/>
          <a:lstStyle/>
          <a:p>
            <a:endParaRPr lang="fr-FR" dirty="0"/>
          </a:p>
        </p:txBody>
      </p:sp>
      <p:sp>
        <p:nvSpPr>
          <p:cNvPr id="4" name="Organigramme : Disque magnétique 3">
            <a:extLst>
              <a:ext uri="{FF2B5EF4-FFF2-40B4-BE49-F238E27FC236}">
                <a16:creationId xmlns:a16="http://schemas.microsoft.com/office/drawing/2014/main" id="{7F21E24A-EBA0-B9F9-9AE5-55AC57E60D5D}"/>
              </a:ext>
            </a:extLst>
          </p:cNvPr>
          <p:cNvSpPr/>
          <p:nvPr/>
        </p:nvSpPr>
        <p:spPr>
          <a:xfrm>
            <a:off x="731324" y="2321287"/>
            <a:ext cx="396607" cy="58389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rganigramme : Disque magnétique 4">
            <a:extLst>
              <a:ext uri="{FF2B5EF4-FFF2-40B4-BE49-F238E27FC236}">
                <a16:creationId xmlns:a16="http://schemas.microsoft.com/office/drawing/2014/main" id="{1EE32C13-0D4A-6A93-70EE-A5B5F42075E8}"/>
              </a:ext>
            </a:extLst>
          </p:cNvPr>
          <p:cNvSpPr/>
          <p:nvPr/>
        </p:nvSpPr>
        <p:spPr>
          <a:xfrm>
            <a:off x="2584920" y="4650017"/>
            <a:ext cx="396607" cy="58389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ZoneTexte 5">
            <a:extLst>
              <a:ext uri="{FF2B5EF4-FFF2-40B4-BE49-F238E27FC236}">
                <a16:creationId xmlns:a16="http://schemas.microsoft.com/office/drawing/2014/main" id="{9AD70EAC-0823-2693-13FF-596DEC84A690}"/>
              </a:ext>
            </a:extLst>
          </p:cNvPr>
          <p:cNvSpPr txBox="1"/>
          <p:nvPr/>
        </p:nvSpPr>
        <p:spPr>
          <a:xfrm>
            <a:off x="215906" y="3022235"/>
            <a:ext cx="14274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Dataset</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pdfs</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ZoneTexte 6">
            <a:extLst>
              <a:ext uri="{FF2B5EF4-FFF2-40B4-BE49-F238E27FC236}">
                <a16:creationId xmlns:a16="http://schemas.microsoft.com/office/drawing/2014/main" id="{357A250C-6932-37FC-D730-033A66BFDA7F}"/>
              </a:ext>
            </a:extLst>
          </p:cNvPr>
          <p:cNvSpPr txBox="1"/>
          <p:nvPr/>
        </p:nvSpPr>
        <p:spPr>
          <a:xfrm>
            <a:off x="1992558" y="5251302"/>
            <a:ext cx="15813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Dataset</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labels</a:t>
            </a:r>
          </a:p>
        </p:txBody>
      </p:sp>
      <p:cxnSp>
        <p:nvCxnSpPr>
          <p:cNvPr id="9" name="Connecteur droit avec flèche 8">
            <a:extLst>
              <a:ext uri="{FF2B5EF4-FFF2-40B4-BE49-F238E27FC236}">
                <a16:creationId xmlns:a16="http://schemas.microsoft.com/office/drawing/2014/main" id="{E11291EC-D339-0168-5812-911A88536628}"/>
              </a:ext>
            </a:extLst>
          </p:cNvPr>
          <p:cNvCxnSpPr>
            <a:cxnSpLocks/>
            <a:stCxn id="4" idx="4"/>
            <a:endCxn id="14" idx="1"/>
          </p:cNvCxnSpPr>
          <p:nvPr/>
        </p:nvCxnSpPr>
        <p:spPr>
          <a:xfrm flipV="1">
            <a:off x="1127931" y="2273743"/>
            <a:ext cx="784987" cy="339491"/>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Connecteur droit avec flèche 9">
            <a:extLst>
              <a:ext uri="{FF2B5EF4-FFF2-40B4-BE49-F238E27FC236}">
                <a16:creationId xmlns:a16="http://schemas.microsoft.com/office/drawing/2014/main" id="{2ED2C999-97C8-A1D6-DF36-FBA1DF4EF10D}"/>
              </a:ext>
            </a:extLst>
          </p:cNvPr>
          <p:cNvCxnSpPr>
            <a:cxnSpLocks/>
            <a:stCxn id="5" idx="4"/>
            <a:endCxn id="16" idx="1"/>
          </p:cNvCxnSpPr>
          <p:nvPr/>
        </p:nvCxnSpPr>
        <p:spPr>
          <a:xfrm flipV="1">
            <a:off x="2981527" y="3429000"/>
            <a:ext cx="1214203" cy="1512964"/>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Rectangle : coins arrondis 13">
            <a:extLst>
              <a:ext uri="{FF2B5EF4-FFF2-40B4-BE49-F238E27FC236}">
                <a16:creationId xmlns:a16="http://schemas.microsoft.com/office/drawing/2014/main" id="{F91BA7DD-597A-E13E-CF55-23A37554C9E2}"/>
              </a:ext>
            </a:extLst>
          </p:cNvPr>
          <p:cNvSpPr/>
          <p:nvPr/>
        </p:nvSpPr>
        <p:spPr>
          <a:xfrm>
            <a:off x="1912918" y="1844727"/>
            <a:ext cx="1427442" cy="85803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dirty="0">
                <a:solidFill>
                  <a:prstClr val="white"/>
                </a:solidFill>
                <a:latin typeface="Calibri" panose="020F0502020204030204"/>
              </a:rPr>
              <a:t>Extraction</a:t>
            </a:r>
          </a:p>
        </p:txBody>
      </p:sp>
      <p:sp>
        <p:nvSpPr>
          <p:cNvPr id="16" name="Rectangle : coins arrondis 15">
            <a:extLst>
              <a:ext uri="{FF2B5EF4-FFF2-40B4-BE49-F238E27FC236}">
                <a16:creationId xmlns:a16="http://schemas.microsoft.com/office/drawing/2014/main" id="{B8671936-51A3-1645-C6A8-732754D87775}"/>
              </a:ext>
            </a:extLst>
          </p:cNvPr>
          <p:cNvSpPr/>
          <p:nvPr/>
        </p:nvSpPr>
        <p:spPr>
          <a:xfrm>
            <a:off x="4195730" y="2999984"/>
            <a:ext cx="1427442" cy="85803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dirty="0">
                <a:solidFill>
                  <a:prstClr val="white"/>
                </a:solidFill>
                <a:latin typeface="Calibri" panose="020F0502020204030204"/>
              </a:rPr>
              <a:t>DataSplit</a:t>
            </a:r>
          </a:p>
        </p:txBody>
      </p:sp>
      <p:cxnSp>
        <p:nvCxnSpPr>
          <p:cNvPr id="18" name="Connecteur droit avec flèche 17">
            <a:extLst>
              <a:ext uri="{FF2B5EF4-FFF2-40B4-BE49-F238E27FC236}">
                <a16:creationId xmlns:a16="http://schemas.microsoft.com/office/drawing/2014/main" id="{27779682-66DD-91AF-489F-F0D89B36D2D4}"/>
              </a:ext>
            </a:extLst>
          </p:cNvPr>
          <p:cNvCxnSpPr>
            <a:cxnSpLocks/>
            <a:stCxn id="14" idx="3"/>
            <a:endCxn id="16" idx="1"/>
          </p:cNvCxnSpPr>
          <p:nvPr/>
        </p:nvCxnSpPr>
        <p:spPr>
          <a:xfrm>
            <a:off x="3340360" y="2273743"/>
            <a:ext cx="855370" cy="1155257"/>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Rectangle 7">
            <a:extLst>
              <a:ext uri="{FF2B5EF4-FFF2-40B4-BE49-F238E27FC236}">
                <a16:creationId xmlns:a16="http://schemas.microsoft.com/office/drawing/2014/main" id="{5B96C4CD-5B5C-DC9D-AF7C-AFDDE40901EF}"/>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cxnSp>
        <p:nvCxnSpPr>
          <p:cNvPr id="11" name="Connecteur droit avec flèche 10">
            <a:extLst>
              <a:ext uri="{FF2B5EF4-FFF2-40B4-BE49-F238E27FC236}">
                <a16:creationId xmlns:a16="http://schemas.microsoft.com/office/drawing/2014/main" id="{D542ACC9-386B-495D-862E-DA3B2E105E90}"/>
              </a:ext>
            </a:extLst>
          </p:cNvPr>
          <p:cNvCxnSpPr>
            <a:cxnSpLocks/>
            <a:stCxn id="4" idx="4"/>
            <a:endCxn id="16" idx="1"/>
          </p:cNvCxnSpPr>
          <p:nvPr/>
        </p:nvCxnSpPr>
        <p:spPr>
          <a:xfrm>
            <a:off x="1127931" y="2613234"/>
            <a:ext cx="3067799" cy="815766"/>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Rectangle : coins arrondis 11">
            <a:extLst>
              <a:ext uri="{FF2B5EF4-FFF2-40B4-BE49-F238E27FC236}">
                <a16:creationId xmlns:a16="http://schemas.microsoft.com/office/drawing/2014/main" id="{DE05A677-7FBB-3D8B-31FB-EE7AC9CCFB54}"/>
              </a:ext>
            </a:extLst>
          </p:cNvPr>
          <p:cNvSpPr/>
          <p:nvPr/>
        </p:nvSpPr>
        <p:spPr>
          <a:xfrm>
            <a:off x="6098199" y="2999984"/>
            <a:ext cx="1427442" cy="85803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dirty="0">
                <a:solidFill>
                  <a:prstClr val="white"/>
                </a:solidFill>
                <a:latin typeface="Calibri" panose="020F0502020204030204"/>
              </a:rPr>
              <a:t>Train</a:t>
            </a:r>
          </a:p>
        </p:txBody>
      </p:sp>
      <p:cxnSp>
        <p:nvCxnSpPr>
          <p:cNvPr id="13" name="Connecteur droit avec flèche 12">
            <a:extLst>
              <a:ext uri="{FF2B5EF4-FFF2-40B4-BE49-F238E27FC236}">
                <a16:creationId xmlns:a16="http://schemas.microsoft.com/office/drawing/2014/main" id="{C382F39D-EB76-9D12-F9B5-CFD1110C11D9}"/>
              </a:ext>
            </a:extLst>
          </p:cNvPr>
          <p:cNvCxnSpPr>
            <a:cxnSpLocks/>
            <a:stCxn id="16" idx="3"/>
            <a:endCxn id="12" idx="1"/>
          </p:cNvCxnSpPr>
          <p:nvPr/>
        </p:nvCxnSpPr>
        <p:spPr>
          <a:xfrm>
            <a:off x="5623172" y="3429000"/>
            <a:ext cx="475027" cy="0"/>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Rectangle : coins arrondis 14">
            <a:extLst>
              <a:ext uri="{FF2B5EF4-FFF2-40B4-BE49-F238E27FC236}">
                <a16:creationId xmlns:a16="http://schemas.microsoft.com/office/drawing/2014/main" id="{E8C8CA52-24C2-A9D7-BCA1-B4C3CBAB691E}"/>
              </a:ext>
            </a:extLst>
          </p:cNvPr>
          <p:cNvSpPr/>
          <p:nvPr/>
        </p:nvSpPr>
        <p:spPr>
          <a:xfrm>
            <a:off x="8043772" y="2997367"/>
            <a:ext cx="1427442" cy="858032"/>
          </a:xfrm>
          <a:prstGeom prst="roundRect">
            <a:avLst/>
          </a:prstGeom>
          <a:solidFill>
            <a:srgbClr val="FF596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dirty="0">
                <a:solidFill>
                  <a:prstClr val="white"/>
                </a:solidFill>
                <a:latin typeface="Calibri" panose="020F0502020204030204"/>
              </a:rPr>
              <a:t>Test</a:t>
            </a:r>
          </a:p>
        </p:txBody>
      </p:sp>
      <p:cxnSp>
        <p:nvCxnSpPr>
          <p:cNvPr id="17" name="Connecteur droit avec flèche 16">
            <a:extLst>
              <a:ext uri="{FF2B5EF4-FFF2-40B4-BE49-F238E27FC236}">
                <a16:creationId xmlns:a16="http://schemas.microsoft.com/office/drawing/2014/main" id="{61D0B46B-5636-7647-16F1-0E3E4DE6017D}"/>
              </a:ext>
            </a:extLst>
          </p:cNvPr>
          <p:cNvCxnSpPr>
            <a:cxnSpLocks/>
            <a:stCxn id="12" idx="3"/>
            <a:endCxn id="15" idx="1"/>
          </p:cNvCxnSpPr>
          <p:nvPr/>
        </p:nvCxnSpPr>
        <p:spPr>
          <a:xfrm flipV="1">
            <a:off x="7525641" y="3426383"/>
            <a:ext cx="518131" cy="2617"/>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Organigramme : Disque magnétique 22">
            <a:extLst>
              <a:ext uri="{FF2B5EF4-FFF2-40B4-BE49-F238E27FC236}">
                <a16:creationId xmlns:a16="http://schemas.microsoft.com/office/drawing/2014/main" id="{39C446BB-73B2-C685-581D-E03A017419A5}"/>
              </a:ext>
            </a:extLst>
          </p:cNvPr>
          <p:cNvSpPr/>
          <p:nvPr/>
        </p:nvSpPr>
        <p:spPr>
          <a:xfrm>
            <a:off x="10846587" y="2206822"/>
            <a:ext cx="396607" cy="583894"/>
          </a:xfrm>
          <a:prstGeom prst="flowChartMagneticDisk">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ZoneTexte 23">
            <a:extLst>
              <a:ext uri="{FF2B5EF4-FFF2-40B4-BE49-F238E27FC236}">
                <a16:creationId xmlns:a16="http://schemas.microsoft.com/office/drawing/2014/main" id="{92292EC6-6FBD-D8C9-1FB9-1ECD54D3FA94}"/>
              </a:ext>
            </a:extLst>
          </p:cNvPr>
          <p:cNvSpPr txBox="1"/>
          <p:nvPr/>
        </p:nvSpPr>
        <p:spPr>
          <a:xfrm>
            <a:off x="10341005" y="2782841"/>
            <a:ext cx="155080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Model </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registry</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5" name="Connecteur droit avec flèche 24">
            <a:extLst>
              <a:ext uri="{FF2B5EF4-FFF2-40B4-BE49-F238E27FC236}">
                <a16:creationId xmlns:a16="http://schemas.microsoft.com/office/drawing/2014/main" id="{2041D5A8-C44D-B667-2DA8-4F8265715F70}"/>
              </a:ext>
            </a:extLst>
          </p:cNvPr>
          <p:cNvCxnSpPr>
            <a:cxnSpLocks/>
            <a:stCxn id="15" idx="3"/>
            <a:endCxn id="23" idx="2"/>
          </p:cNvCxnSpPr>
          <p:nvPr/>
        </p:nvCxnSpPr>
        <p:spPr>
          <a:xfrm flipV="1">
            <a:off x="9471214" y="2498769"/>
            <a:ext cx="1375373" cy="927614"/>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Connecteur droit avec flèche 29">
            <a:extLst>
              <a:ext uri="{FF2B5EF4-FFF2-40B4-BE49-F238E27FC236}">
                <a16:creationId xmlns:a16="http://schemas.microsoft.com/office/drawing/2014/main" id="{B3B3CCF5-786A-6830-DCE6-C2577F95DE10}"/>
              </a:ext>
            </a:extLst>
          </p:cNvPr>
          <p:cNvCxnSpPr>
            <a:cxnSpLocks/>
            <a:stCxn id="15" idx="3"/>
            <a:endCxn id="33" idx="2"/>
          </p:cNvCxnSpPr>
          <p:nvPr/>
        </p:nvCxnSpPr>
        <p:spPr>
          <a:xfrm>
            <a:off x="9471214" y="3426383"/>
            <a:ext cx="1347836" cy="759099"/>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Organigramme : Disque magnétique 32">
            <a:extLst>
              <a:ext uri="{FF2B5EF4-FFF2-40B4-BE49-F238E27FC236}">
                <a16:creationId xmlns:a16="http://schemas.microsoft.com/office/drawing/2014/main" id="{EBB7F735-5699-4F99-457F-75EC73619917}"/>
              </a:ext>
            </a:extLst>
          </p:cNvPr>
          <p:cNvSpPr/>
          <p:nvPr/>
        </p:nvSpPr>
        <p:spPr>
          <a:xfrm>
            <a:off x="10819050" y="3893535"/>
            <a:ext cx="396607" cy="58389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Calibri" panose="020F0502020204030204"/>
            </a:endParaRPr>
          </a:p>
        </p:txBody>
      </p:sp>
      <p:sp>
        <p:nvSpPr>
          <p:cNvPr id="36" name="ZoneTexte 35">
            <a:extLst>
              <a:ext uri="{FF2B5EF4-FFF2-40B4-BE49-F238E27FC236}">
                <a16:creationId xmlns:a16="http://schemas.microsoft.com/office/drawing/2014/main" id="{83CC83CF-4759-4C29-2BC3-15EA198300ED}"/>
              </a:ext>
            </a:extLst>
          </p:cNvPr>
          <p:cNvSpPr txBox="1"/>
          <p:nvPr/>
        </p:nvSpPr>
        <p:spPr>
          <a:xfrm>
            <a:off x="10050867" y="4546426"/>
            <a:ext cx="19880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Dataset</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Integration</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672574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0BA597-0CE7-96D5-B288-75B3724A68C8}"/>
              </a:ext>
            </a:extLst>
          </p:cNvPr>
          <p:cNvSpPr>
            <a:spLocks noGrp="1"/>
          </p:cNvSpPr>
          <p:nvPr>
            <p:ph type="title"/>
          </p:nvPr>
        </p:nvSpPr>
        <p:spPr>
          <a:xfrm>
            <a:off x="697520" y="1"/>
            <a:ext cx="10515600" cy="809962"/>
          </a:xfrm>
        </p:spPr>
        <p:txBody>
          <a:bodyPr/>
          <a:lstStyle/>
          <a:p>
            <a:r>
              <a:rPr lang="fr-FR" dirty="0"/>
              <a:t>Confusion matrix</a:t>
            </a:r>
          </a:p>
        </p:txBody>
      </p:sp>
      <p:graphicFrame>
        <p:nvGraphicFramePr>
          <p:cNvPr id="4" name="Espace réservé du contenu 3">
            <a:extLst>
              <a:ext uri="{FF2B5EF4-FFF2-40B4-BE49-F238E27FC236}">
                <a16:creationId xmlns:a16="http://schemas.microsoft.com/office/drawing/2014/main" id="{2E3D2A14-188E-EC87-0237-9553B9B7405B}"/>
              </a:ext>
            </a:extLst>
          </p:cNvPr>
          <p:cNvGraphicFramePr>
            <a:graphicFrameLocks noGrp="1"/>
          </p:cNvGraphicFramePr>
          <p:nvPr>
            <p:ph idx="1"/>
            <p:extLst>
              <p:ext uri="{D42A27DB-BD31-4B8C-83A1-F6EECF244321}">
                <p14:modId xmlns:p14="http://schemas.microsoft.com/office/powerpoint/2010/main" val="1907810160"/>
              </p:ext>
            </p:extLst>
          </p:nvPr>
        </p:nvGraphicFramePr>
        <p:xfrm>
          <a:off x="1859959" y="1262104"/>
          <a:ext cx="7956260" cy="4333792"/>
        </p:xfrm>
        <a:graphic>
          <a:graphicData uri="http://schemas.openxmlformats.org/drawingml/2006/table">
            <a:tbl>
              <a:tblPr/>
              <a:tblGrid>
                <a:gridCol w="1989065">
                  <a:extLst>
                    <a:ext uri="{9D8B030D-6E8A-4147-A177-3AD203B41FA5}">
                      <a16:colId xmlns:a16="http://schemas.microsoft.com/office/drawing/2014/main" val="2459109956"/>
                    </a:ext>
                  </a:extLst>
                </a:gridCol>
                <a:gridCol w="1989065">
                  <a:extLst>
                    <a:ext uri="{9D8B030D-6E8A-4147-A177-3AD203B41FA5}">
                      <a16:colId xmlns:a16="http://schemas.microsoft.com/office/drawing/2014/main" val="1596429966"/>
                    </a:ext>
                  </a:extLst>
                </a:gridCol>
                <a:gridCol w="1989065">
                  <a:extLst>
                    <a:ext uri="{9D8B030D-6E8A-4147-A177-3AD203B41FA5}">
                      <a16:colId xmlns:a16="http://schemas.microsoft.com/office/drawing/2014/main" val="2121250017"/>
                    </a:ext>
                  </a:extLst>
                </a:gridCol>
                <a:gridCol w="1989065">
                  <a:extLst>
                    <a:ext uri="{9D8B030D-6E8A-4147-A177-3AD203B41FA5}">
                      <a16:colId xmlns:a16="http://schemas.microsoft.com/office/drawing/2014/main" val="406884097"/>
                    </a:ext>
                  </a:extLst>
                </a:gridCol>
              </a:tblGrid>
              <a:tr h="962246">
                <a:tc rowSpan="2" gridSpan="2">
                  <a:txBody>
                    <a:bodyPr/>
                    <a:lstStyle/>
                    <a:p>
                      <a:endParaRPr lang="fr-FR" sz="2800" dirty="0">
                        <a:effectLst/>
                      </a:endParaRPr>
                    </a:p>
                  </a:txBody>
                  <a:tcPr marL="37378" marR="37378" marT="18689" marB="1868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2" hMerge="1">
                  <a:txBody>
                    <a:bodyPr/>
                    <a:lstStyle/>
                    <a:p>
                      <a:endParaRPr lang="fr-FR"/>
                    </a:p>
                  </a:txBody>
                  <a:tcPr/>
                </a:tc>
                <a:tc gridSpan="2">
                  <a:txBody>
                    <a:bodyPr/>
                    <a:lstStyle/>
                    <a:p>
                      <a:pPr algn="ctr"/>
                      <a:r>
                        <a:rPr lang="fr-FR" sz="2800" dirty="0">
                          <a:effectLst/>
                        </a:rPr>
                        <a:t>AI-</a:t>
                      </a:r>
                      <a:r>
                        <a:rPr lang="fr-FR" sz="2800" dirty="0" err="1">
                          <a:effectLst/>
                        </a:rPr>
                        <a:t>Estimated</a:t>
                      </a:r>
                      <a:r>
                        <a:rPr lang="fr-FR" sz="2800" dirty="0">
                          <a:effectLst/>
                        </a:rPr>
                        <a:t> Class</a:t>
                      </a:r>
                    </a:p>
                  </a:txBody>
                  <a:tcPr marL="37378" marR="37378" marT="18689" marB="18689" anchor="ctr">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hMerge="1">
                  <a:txBody>
                    <a:bodyPr/>
                    <a:lstStyle/>
                    <a:p>
                      <a:endParaRPr lang="fr-FR"/>
                    </a:p>
                  </a:txBody>
                  <a:tcPr>
                    <a:lnL w="9525" cap="flat" cmpd="sng" algn="ctr">
                      <a:solidFill>
                        <a:srgbClr val="A2A9B1"/>
                      </a:solidFill>
                      <a:prstDash val="solid"/>
                      <a:round/>
                      <a:headEnd type="none" w="med" len="med"/>
                      <a:tailEnd type="none" w="med" len="med"/>
                    </a:lnL>
                  </a:tcPr>
                </a:tc>
                <a:extLst>
                  <a:ext uri="{0D108BD9-81ED-4DB2-BD59-A6C34878D82A}">
                    <a16:rowId xmlns:a16="http://schemas.microsoft.com/office/drawing/2014/main" val="3231990966"/>
                  </a:ext>
                </a:extLst>
              </a:tr>
              <a:tr h="736470">
                <a:tc gridSpan="2" vMerge="1">
                  <a:txBody>
                    <a:bodyPr/>
                    <a:lstStyle/>
                    <a:p>
                      <a:endParaRPr lang="fr-FR" sz="2800" dirty="0">
                        <a:effectLst/>
                      </a:endParaRPr>
                    </a:p>
                  </a:txBody>
                  <a:tcPr marL="37378" marR="37378" marT="18689" marB="1868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hMerge="1" vMerge="1">
                  <a:txBody>
                    <a:bodyPr/>
                    <a:lstStyle/>
                    <a:p>
                      <a:endParaRPr lang="fr-FR"/>
                    </a:p>
                  </a:txBody>
                  <a:tcPr/>
                </a:tc>
                <a:tc>
                  <a:txBody>
                    <a:bodyPr/>
                    <a:lstStyle/>
                    <a:p>
                      <a:pPr algn="ctr"/>
                      <a:r>
                        <a:rPr lang="fr-FR" sz="2800" dirty="0">
                          <a:solidFill>
                            <a:srgbClr val="202122"/>
                          </a:solidFill>
                          <a:effectLst/>
                          <a:highlight>
                            <a:srgbClr val="EAECF0"/>
                          </a:highlight>
                        </a:rPr>
                        <a:t>cancer</a:t>
                      </a:r>
                    </a:p>
                  </a:txBody>
                  <a:tcPr marL="37378" marR="37378" marT="18689" marB="18689" anchor="ctr">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800" dirty="0" err="1">
                          <a:solidFill>
                            <a:srgbClr val="202122"/>
                          </a:solidFill>
                          <a:effectLst/>
                          <a:highlight>
                            <a:srgbClr val="EAECF0"/>
                          </a:highlight>
                        </a:rPr>
                        <a:t>heathy</a:t>
                      </a:r>
                      <a:endParaRPr lang="fr-FR" sz="2800" dirty="0">
                        <a:solidFill>
                          <a:srgbClr val="202122"/>
                        </a:solidFill>
                        <a:effectLst/>
                        <a:highlight>
                          <a:srgbClr val="EAECF0"/>
                        </a:highlight>
                      </a:endParaRPr>
                    </a:p>
                  </a:txBody>
                  <a:tcPr marL="37378" marR="37378" marT="18689" marB="1868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2636325472"/>
                  </a:ext>
                </a:extLst>
              </a:tr>
              <a:tr h="1288821">
                <a:tc rowSpan="2">
                  <a:txBody>
                    <a:bodyPr/>
                    <a:lstStyle/>
                    <a:p>
                      <a:pPr algn="ctr"/>
                      <a:r>
                        <a:rPr lang="fr-FR" sz="2800" dirty="0">
                          <a:effectLst/>
                        </a:rPr>
                        <a:t>Truth</a:t>
                      </a:r>
                    </a:p>
                  </a:txBody>
                  <a:tcPr marL="37378" marR="37378" marT="18689" marB="1868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fr-FR" sz="2800" dirty="0">
                          <a:solidFill>
                            <a:srgbClr val="202122"/>
                          </a:solidFill>
                          <a:effectLst/>
                          <a:highlight>
                            <a:srgbClr val="EAECF0"/>
                          </a:highlight>
                        </a:rPr>
                        <a:t>cancer</a:t>
                      </a:r>
                    </a:p>
                  </a:txBody>
                  <a:tcPr marL="37378" marR="37378" marT="18689" marB="1868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800" dirty="0">
                          <a:solidFill>
                            <a:srgbClr val="00B050"/>
                          </a:solidFill>
                          <a:effectLst/>
                        </a:rPr>
                        <a:t>97</a:t>
                      </a:r>
                      <a:br>
                        <a:rPr lang="fr-FR" sz="2800" dirty="0">
                          <a:solidFill>
                            <a:srgbClr val="00B050"/>
                          </a:solidFill>
                          <a:effectLst/>
                        </a:rPr>
                      </a:br>
                      <a:r>
                        <a:rPr lang="fr-FR" sz="2800" i="1" dirty="0">
                          <a:solidFill>
                            <a:srgbClr val="00B050"/>
                          </a:solidFill>
                          <a:effectLst/>
                        </a:rPr>
                        <a:t>(</a:t>
                      </a:r>
                      <a:r>
                        <a:rPr lang="fr-FR" sz="2800" i="1" u="none" strike="noStrike" dirty="0" err="1">
                          <a:solidFill>
                            <a:srgbClr val="00B050"/>
                          </a:solidFill>
                          <a:effectLst/>
                        </a:rPr>
                        <a:t>true</a:t>
                      </a:r>
                      <a:r>
                        <a:rPr lang="fr-FR" sz="2800" i="1" u="none" strike="noStrike" dirty="0">
                          <a:solidFill>
                            <a:srgbClr val="00B050"/>
                          </a:solidFill>
                          <a:effectLst/>
                        </a:rPr>
                        <a:t> positive</a:t>
                      </a:r>
                      <a:r>
                        <a:rPr lang="fr-FR" sz="2800" i="1" dirty="0">
                          <a:solidFill>
                            <a:srgbClr val="00B050"/>
                          </a:solidFill>
                          <a:effectLst/>
                        </a:rPr>
                        <a:t>)</a:t>
                      </a:r>
                      <a:endParaRPr lang="fr-FR" sz="2800" dirty="0">
                        <a:solidFill>
                          <a:srgbClr val="00B050"/>
                        </a:solidFill>
                        <a:effectLst/>
                      </a:endParaRPr>
                    </a:p>
                  </a:txBody>
                  <a:tcPr marL="37378" marR="37378" marT="18689" marB="1868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fr-FR" sz="2800" dirty="0">
                          <a:solidFill>
                            <a:schemeClr val="accent1">
                              <a:lumMod val="75000"/>
                            </a:schemeClr>
                          </a:solidFill>
                          <a:effectLst/>
                        </a:rPr>
                        <a:t>3</a:t>
                      </a:r>
                      <a:br>
                        <a:rPr lang="fr-FR" sz="2800" dirty="0">
                          <a:solidFill>
                            <a:schemeClr val="accent1">
                              <a:lumMod val="75000"/>
                            </a:schemeClr>
                          </a:solidFill>
                          <a:effectLst/>
                        </a:rPr>
                      </a:br>
                      <a:r>
                        <a:rPr lang="fr-FR" sz="2800" i="1" dirty="0">
                          <a:solidFill>
                            <a:schemeClr val="accent1">
                              <a:lumMod val="75000"/>
                            </a:schemeClr>
                          </a:solidFill>
                          <a:effectLst/>
                        </a:rPr>
                        <a:t>(</a:t>
                      </a:r>
                      <a:r>
                        <a:rPr lang="fr-FR" sz="2800" i="1" u="none" strike="noStrike" dirty="0">
                          <a:solidFill>
                            <a:schemeClr val="accent1">
                              <a:lumMod val="75000"/>
                            </a:schemeClr>
                          </a:solidFill>
                          <a:effectLst/>
                          <a:hlinkClick r:id="rId2" tooltip="Faux négatifs">
                            <a:extLst>
                              <a:ext uri="{A12FA001-AC4F-418D-AE19-62706E023703}">
                                <ahyp:hlinkClr xmlns:ahyp="http://schemas.microsoft.com/office/drawing/2018/hyperlinkcolor" val="tx"/>
                              </a:ext>
                            </a:extLst>
                          </a:hlinkClick>
                        </a:rPr>
                        <a:t>false </a:t>
                      </a:r>
                      <a:r>
                        <a:rPr lang="fr-FR" sz="2800" i="1" u="none" strike="noStrike" dirty="0" err="1">
                          <a:solidFill>
                            <a:schemeClr val="accent1">
                              <a:lumMod val="75000"/>
                            </a:schemeClr>
                          </a:solidFill>
                          <a:effectLst/>
                        </a:rPr>
                        <a:t>negative</a:t>
                      </a:r>
                      <a:r>
                        <a:rPr lang="fr-FR" sz="2800" i="1" dirty="0">
                          <a:solidFill>
                            <a:schemeClr val="accent1">
                              <a:lumMod val="75000"/>
                            </a:schemeClr>
                          </a:solidFill>
                          <a:effectLst/>
                        </a:rPr>
                        <a:t>)</a:t>
                      </a:r>
                      <a:endParaRPr lang="fr-FR" sz="2800" dirty="0">
                        <a:solidFill>
                          <a:schemeClr val="accent1">
                            <a:lumMod val="75000"/>
                          </a:schemeClr>
                        </a:solidFill>
                        <a:effectLst/>
                      </a:endParaRPr>
                    </a:p>
                  </a:txBody>
                  <a:tcPr marL="37378" marR="37378" marT="18689" marB="1868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48142513"/>
                  </a:ext>
                </a:extLst>
              </a:tr>
              <a:tr h="1288821">
                <a:tc vMerge="1">
                  <a:txBody>
                    <a:bodyPr/>
                    <a:lstStyle/>
                    <a:p>
                      <a:pPr algn="ctr"/>
                      <a:endParaRPr lang="fr-FR" sz="2800" dirty="0">
                        <a:effectLst/>
                      </a:endParaRPr>
                    </a:p>
                  </a:txBody>
                  <a:tcPr marL="37378" marR="37378" marT="18689" marB="1868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fr-FR" sz="2800" dirty="0" err="1">
                          <a:solidFill>
                            <a:srgbClr val="202122"/>
                          </a:solidFill>
                          <a:effectLst/>
                          <a:highlight>
                            <a:srgbClr val="EAECF0"/>
                          </a:highlight>
                        </a:rPr>
                        <a:t>heathy</a:t>
                      </a:r>
                      <a:endParaRPr lang="fr-FR" sz="2800" dirty="0">
                        <a:solidFill>
                          <a:srgbClr val="202122"/>
                        </a:solidFill>
                        <a:effectLst/>
                        <a:highlight>
                          <a:srgbClr val="EAECF0"/>
                        </a:highlight>
                      </a:endParaRPr>
                    </a:p>
                  </a:txBody>
                  <a:tcPr marL="37378" marR="37378" marT="18689" marB="1868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800" dirty="0">
                          <a:solidFill>
                            <a:schemeClr val="accent1">
                              <a:lumMod val="75000"/>
                            </a:schemeClr>
                          </a:solidFill>
                          <a:effectLst/>
                        </a:rPr>
                        <a:t>6</a:t>
                      </a:r>
                      <a:br>
                        <a:rPr lang="fr-FR" sz="2800" dirty="0">
                          <a:solidFill>
                            <a:schemeClr val="accent1">
                              <a:lumMod val="75000"/>
                            </a:schemeClr>
                          </a:solidFill>
                          <a:effectLst/>
                        </a:rPr>
                      </a:br>
                      <a:r>
                        <a:rPr lang="fr-FR" sz="2800" i="1" dirty="0">
                          <a:solidFill>
                            <a:schemeClr val="accent1">
                              <a:lumMod val="75000"/>
                            </a:schemeClr>
                          </a:solidFill>
                          <a:effectLst/>
                        </a:rPr>
                        <a:t>(</a:t>
                      </a:r>
                      <a:r>
                        <a:rPr lang="fr-FR" sz="2800" i="1" u="none" strike="noStrike" dirty="0">
                          <a:solidFill>
                            <a:schemeClr val="accent1">
                              <a:lumMod val="75000"/>
                            </a:schemeClr>
                          </a:solidFill>
                          <a:effectLst/>
                          <a:hlinkClick r:id="rId2" tooltip="Faux négatifs">
                            <a:extLst>
                              <a:ext uri="{A12FA001-AC4F-418D-AE19-62706E023703}">
                                <ahyp:hlinkClr xmlns:ahyp="http://schemas.microsoft.com/office/drawing/2018/hyperlinkcolor" val="tx"/>
                              </a:ext>
                            </a:extLst>
                          </a:hlinkClick>
                        </a:rPr>
                        <a:t>false </a:t>
                      </a:r>
                      <a:r>
                        <a:rPr lang="fr-FR" sz="2800" i="1" u="none" strike="noStrike" dirty="0" err="1">
                          <a:solidFill>
                            <a:schemeClr val="accent1">
                              <a:lumMod val="75000"/>
                            </a:schemeClr>
                          </a:solidFill>
                          <a:effectLst/>
                        </a:rPr>
                        <a:t>negative</a:t>
                      </a:r>
                      <a:r>
                        <a:rPr lang="fr-FR" sz="2800" i="1" dirty="0">
                          <a:solidFill>
                            <a:schemeClr val="accent1">
                              <a:lumMod val="75000"/>
                            </a:schemeClr>
                          </a:solidFill>
                          <a:effectLst/>
                        </a:rPr>
                        <a:t>)</a:t>
                      </a:r>
                      <a:endParaRPr lang="fr-FR" sz="2800" dirty="0">
                        <a:solidFill>
                          <a:schemeClr val="accent1">
                            <a:lumMod val="75000"/>
                          </a:schemeClr>
                        </a:solidFill>
                        <a:effectLst/>
                      </a:endParaRPr>
                    </a:p>
                  </a:txBody>
                  <a:tcPr marL="37378" marR="37378" marT="18689" marB="1868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fr-FR" sz="2800" dirty="0">
                          <a:solidFill>
                            <a:srgbClr val="00B050"/>
                          </a:solidFill>
                          <a:effectLst/>
                        </a:rPr>
                        <a:t>94</a:t>
                      </a:r>
                      <a:br>
                        <a:rPr lang="fr-FR" sz="2800" dirty="0">
                          <a:solidFill>
                            <a:srgbClr val="00B050"/>
                          </a:solidFill>
                          <a:effectLst/>
                        </a:rPr>
                      </a:br>
                      <a:r>
                        <a:rPr lang="fr-FR" sz="2800" i="1" dirty="0">
                          <a:solidFill>
                            <a:srgbClr val="00B050"/>
                          </a:solidFill>
                          <a:effectLst/>
                        </a:rPr>
                        <a:t>(</a:t>
                      </a:r>
                      <a:r>
                        <a:rPr lang="fr-FR" sz="2800" i="1" u="none" strike="noStrike" dirty="0" err="1">
                          <a:solidFill>
                            <a:srgbClr val="00B050"/>
                          </a:solidFill>
                          <a:effectLst/>
                        </a:rPr>
                        <a:t>true</a:t>
                      </a:r>
                      <a:r>
                        <a:rPr lang="fr-FR" sz="2800" i="1" u="none" strike="noStrike" dirty="0">
                          <a:solidFill>
                            <a:srgbClr val="00B050"/>
                          </a:solidFill>
                          <a:effectLst/>
                        </a:rPr>
                        <a:t> positive</a:t>
                      </a:r>
                      <a:r>
                        <a:rPr lang="fr-FR" sz="2800" i="1" dirty="0">
                          <a:solidFill>
                            <a:srgbClr val="00B050"/>
                          </a:solidFill>
                          <a:effectLst/>
                        </a:rPr>
                        <a:t>)</a:t>
                      </a:r>
                      <a:endParaRPr lang="fr-FR" sz="2800" dirty="0">
                        <a:solidFill>
                          <a:srgbClr val="00B050"/>
                        </a:solidFill>
                        <a:effectLst/>
                      </a:endParaRPr>
                    </a:p>
                  </a:txBody>
                  <a:tcPr marL="37378" marR="37378" marT="18689" marB="1868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765268305"/>
                  </a:ext>
                </a:extLst>
              </a:tr>
            </a:tbl>
          </a:graphicData>
        </a:graphic>
      </p:graphicFrame>
      <p:sp>
        <p:nvSpPr>
          <p:cNvPr id="8" name="Rectangle 7">
            <a:extLst>
              <a:ext uri="{FF2B5EF4-FFF2-40B4-BE49-F238E27FC236}">
                <a16:creationId xmlns:a16="http://schemas.microsoft.com/office/drawing/2014/main" id="{7ECAB5E6-5FBE-4CE0-A1F8-62E73E1F903D}"/>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764682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0BA597-0CE7-96D5-B288-75B3724A68C8}"/>
              </a:ext>
            </a:extLst>
          </p:cNvPr>
          <p:cNvSpPr>
            <a:spLocks noGrp="1"/>
          </p:cNvSpPr>
          <p:nvPr>
            <p:ph type="title"/>
          </p:nvPr>
        </p:nvSpPr>
        <p:spPr>
          <a:xfrm>
            <a:off x="697520" y="1"/>
            <a:ext cx="10515600" cy="809962"/>
          </a:xfrm>
        </p:spPr>
        <p:txBody>
          <a:bodyPr/>
          <a:lstStyle/>
          <a:p>
            <a:r>
              <a:rPr lang="fr-FR" dirty="0"/>
              <a:t>Confusion matrix</a:t>
            </a:r>
          </a:p>
        </p:txBody>
      </p:sp>
      <p:graphicFrame>
        <p:nvGraphicFramePr>
          <p:cNvPr id="4" name="Espace réservé du contenu 3">
            <a:extLst>
              <a:ext uri="{FF2B5EF4-FFF2-40B4-BE49-F238E27FC236}">
                <a16:creationId xmlns:a16="http://schemas.microsoft.com/office/drawing/2014/main" id="{2E3D2A14-188E-EC87-0237-9553B9B7405B}"/>
              </a:ext>
            </a:extLst>
          </p:cNvPr>
          <p:cNvGraphicFramePr>
            <a:graphicFrameLocks noGrp="1"/>
          </p:cNvGraphicFramePr>
          <p:nvPr>
            <p:ph idx="1"/>
            <p:extLst>
              <p:ext uri="{D42A27DB-BD31-4B8C-83A1-F6EECF244321}">
                <p14:modId xmlns:p14="http://schemas.microsoft.com/office/powerpoint/2010/main" val="282634210"/>
              </p:ext>
            </p:extLst>
          </p:nvPr>
        </p:nvGraphicFramePr>
        <p:xfrm>
          <a:off x="1267795" y="787588"/>
          <a:ext cx="9945325" cy="5651330"/>
        </p:xfrm>
        <a:graphic>
          <a:graphicData uri="http://schemas.openxmlformats.org/drawingml/2006/table">
            <a:tbl>
              <a:tblPr/>
              <a:tblGrid>
                <a:gridCol w="1989065">
                  <a:extLst>
                    <a:ext uri="{9D8B030D-6E8A-4147-A177-3AD203B41FA5}">
                      <a16:colId xmlns:a16="http://schemas.microsoft.com/office/drawing/2014/main" val="2459109956"/>
                    </a:ext>
                  </a:extLst>
                </a:gridCol>
                <a:gridCol w="1989065">
                  <a:extLst>
                    <a:ext uri="{9D8B030D-6E8A-4147-A177-3AD203B41FA5}">
                      <a16:colId xmlns:a16="http://schemas.microsoft.com/office/drawing/2014/main" val="1596429966"/>
                    </a:ext>
                  </a:extLst>
                </a:gridCol>
                <a:gridCol w="1989065">
                  <a:extLst>
                    <a:ext uri="{9D8B030D-6E8A-4147-A177-3AD203B41FA5}">
                      <a16:colId xmlns:a16="http://schemas.microsoft.com/office/drawing/2014/main" val="2121250017"/>
                    </a:ext>
                  </a:extLst>
                </a:gridCol>
                <a:gridCol w="1989065">
                  <a:extLst>
                    <a:ext uri="{9D8B030D-6E8A-4147-A177-3AD203B41FA5}">
                      <a16:colId xmlns:a16="http://schemas.microsoft.com/office/drawing/2014/main" val="406884097"/>
                    </a:ext>
                  </a:extLst>
                </a:gridCol>
                <a:gridCol w="1989065">
                  <a:extLst>
                    <a:ext uri="{9D8B030D-6E8A-4147-A177-3AD203B41FA5}">
                      <a16:colId xmlns:a16="http://schemas.microsoft.com/office/drawing/2014/main" val="3543227746"/>
                    </a:ext>
                  </a:extLst>
                </a:gridCol>
              </a:tblGrid>
              <a:tr h="962246">
                <a:tc rowSpan="2" gridSpan="2">
                  <a:txBody>
                    <a:bodyPr/>
                    <a:lstStyle/>
                    <a:p>
                      <a:endParaRPr lang="fr-FR" sz="2800" dirty="0">
                        <a:effectLst/>
                      </a:endParaRPr>
                    </a:p>
                  </a:txBody>
                  <a:tcPr marL="37378" marR="37378" marT="18689" marB="1868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2" hMerge="1">
                  <a:txBody>
                    <a:bodyPr/>
                    <a:lstStyle/>
                    <a:p>
                      <a:endParaRPr lang="fr-FR"/>
                    </a:p>
                  </a:txBody>
                  <a:tcPr/>
                </a:tc>
                <a:tc gridSpan="3">
                  <a:txBody>
                    <a:bodyPr/>
                    <a:lstStyle/>
                    <a:p>
                      <a:pPr algn="ctr"/>
                      <a:r>
                        <a:rPr lang="fr-FR" sz="2800" dirty="0">
                          <a:effectLst/>
                        </a:rPr>
                        <a:t>AI-</a:t>
                      </a:r>
                      <a:r>
                        <a:rPr lang="fr-FR" sz="2800" dirty="0" err="1">
                          <a:effectLst/>
                        </a:rPr>
                        <a:t>Estimated</a:t>
                      </a:r>
                      <a:r>
                        <a:rPr lang="fr-FR" sz="2800" dirty="0">
                          <a:effectLst/>
                        </a:rPr>
                        <a:t> Class</a:t>
                      </a:r>
                    </a:p>
                  </a:txBody>
                  <a:tcPr marL="37378" marR="37378" marT="18689" marB="1868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hMerge="1">
                  <a:txBody>
                    <a:bodyPr/>
                    <a:lstStyle/>
                    <a:p>
                      <a:endParaRPr lang="fr-FR"/>
                    </a:p>
                  </a:txBody>
                  <a:tcPr/>
                </a:tc>
                <a:tc hMerge="1">
                  <a:txBody>
                    <a:bodyPr/>
                    <a:lstStyle/>
                    <a:p>
                      <a:pPr algn="ctr"/>
                      <a:endParaRPr lang="fr-FR" sz="2800" dirty="0">
                        <a:effectLst/>
                      </a:endParaRPr>
                    </a:p>
                  </a:txBody>
                  <a:tcPr marL="37378" marR="37378" marT="18689" marB="1868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231990966"/>
                  </a:ext>
                </a:extLst>
              </a:tr>
              <a:tr h="736470">
                <a:tc gridSpan="2" vMerge="1">
                  <a:txBody>
                    <a:bodyPr/>
                    <a:lstStyle/>
                    <a:p>
                      <a:endParaRPr lang="fr-FR"/>
                    </a:p>
                  </a:txBody>
                  <a:tcPr/>
                </a:tc>
                <a:tc hMerge="1" vMerge="1">
                  <a:txBody>
                    <a:bodyPr/>
                    <a:lstStyle/>
                    <a:p>
                      <a:endParaRPr lang="fr-FR"/>
                    </a:p>
                  </a:txBody>
                  <a:tcPr/>
                </a:tc>
                <a:tc>
                  <a:txBody>
                    <a:bodyPr/>
                    <a:lstStyle/>
                    <a:p>
                      <a:pPr algn="ctr"/>
                      <a:r>
                        <a:rPr lang="fr-FR" sz="2800" dirty="0">
                          <a:solidFill>
                            <a:srgbClr val="202122"/>
                          </a:solidFill>
                          <a:effectLst/>
                          <a:highlight>
                            <a:srgbClr val="EAECF0"/>
                          </a:highlight>
                        </a:rPr>
                        <a:t>dog</a:t>
                      </a:r>
                    </a:p>
                  </a:txBody>
                  <a:tcPr marL="37378" marR="37378" marT="18689" marB="1868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800" dirty="0">
                          <a:solidFill>
                            <a:srgbClr val="202122"/>
                          </a:solidFill>
                          <a:effectLst/>
                          <a:highlight>
                            <a:srgbClr val="EAECF0"/>
                          </a:highlight>
                        </a:rPr>
                        <a:t>cat</a:t>
                      </a:r>
                    </a:p>
                  </a:txBody>
                  <a:tcPr marL="37378" marR="37378" marT="18689" marB="1868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800" dirty="0">
                          <a:solidFill>
                            <a:srgbClr val="202122"/>
                          </a:solidFill>
                          <a:effectLst/>
                          <a:highlight>
                            <a:srgbClr val="EAECF0"/>
                          </a:highlight>
                        </a:rPr>
                        <a:t>other</a:t>
                      </a:r>
                    </a:p>
                  </a:txBody>
                  <a:tcPr marL="37378" marR="37378" marT="18689" marB="1868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2636325472"/>
                  </a:ext>
                </a:extLst>
              </a:tr>
              <a:tr h="1288821">
                <a:tc rowSpan="3">
                  <a:txBody>
                    <a:bodyPr/>
                    <a:lstStyle/>
                    <a:p>
                      <a:pPr algn="ctr"/>
                      <a:r>
                        <a:rPr lang="fr-FR" sz="2800" dirty="0">
                          <a:effectLst/>
                        </a:rPr>
                        <a:t>Truth</a:t>
                      </a:r>
                    </a:p>
                  </a:txBody>
                  <a:tcPr marL="37378" marR="37378" marT="18689" marB="1868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fr-FR" sz="2800" dirty="0">
                          <a:solidFill>
                            <a:srgbClr val="202122"/>
                          </a:solidFill>
                          <a:effectLst/>
                          <a:highlight>
                            <a:srgbClr val="EAECF0"/>
                          </a:highlight>
                        </a:rPr>
                        <a:t>dog</a:t>
                      </a:r>
                    </a:p>
                  </a:txBody>
                  <a:tcPr marL="37378" marR="37378" marT="18689" marB="1868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800" dirty="0">
                          <a:solidFill>
                            <a:srgbClr val="00B050"/>
                          </a:solidFill>
                          <a:effectLst/>
                        </a:rPr>
                        <a:t>95</a:t>
                      </a:r>
                      <a:br>
                        <a:rPr lang="fr-FR" sz="2800" dirty="0">
                          <a:solidFill>
                            <a:srgbClr val="00B050"/>
                          </a:solidFill>
                          <a:effectLst/>
                        </a:rPr>
                      </a:br>
                      <a:r>
                        <a:rPr lang="fr-FR" sz="2800" i="1" dirty="0">
                          <a:solidFill>
                            <a:srgbClr val="00B050"/>
                          </a:solidFill>
                          <a:effectLst/>
                        </a:rPr>
                        <a:t>(</a:t>
                      </a:r>
                      <a:r>
                        <a:rPr lang="fr-FR" sz="2800" i="1" u="none" strike="noStrike" dirty="0" err="1">
                          <a:solidFill>
                            <a:srgbClr val="00B050"/>
                          </a:solidFill>
                          <a:effectLst/>
                        </a:rPr>
                        <a:t>true</a:t>
                      </a:r>
                      <a:r>
                        <a:rPr lang="fr-FR" sz="2800" i="1" u="none" strike="noStrike" dirty="0">
                          <a:solidFill>
                            <a:srgbClr val="00B050"/>
                          </a:solidFill>
                          <a:effectLst/>
                        </a:rPr>
                        <a:t> positive</a:t>
                      </a:r>
                      <a:r>
                        <a:rPr lang="fr-FR" sz="2800" i="1" dirty="0">
                          <a:solidFill>
                            <a:srgbClr val="00B050"/>
                          </a:solidFill>
                          <a:effectLst/>
                        </a:rPr>
                        <a:t>)</a:t>
                      </a:r>
                      <a:endParaRPr lang="fr-FR" sz="2800" dirty="0">
                        <a:solidFill>
                          <a:srgbClr val="00B050"/>
                        </a:solidFill>
                        <a:effectLst/>
                      </a:endParaRPr>
                    </a:p>
                  </a:txBody>
                  <a:tcPr marL="37378" marR="37378" marT="18689" marB="1868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fr-FR" sz="2800" dirty="0">
                          <a:solidFill>
                            <a:schemeClr val="accent1">
                              <a:lumMod val="75000"/>
                            </a:schemeClr>
                          </a:solidFill>
                          <a:effectLst/>
                        </a:rPr>
                        <a:t>4</a:t>
                      </a:r>
                      <a:br>
                        <a:rPr lang="fr-FR" sz="2800" dirty="0">
                          <a:solidFill>
                            <a:schemeClr val="accent1">
                              <a:lumMod val="75000"/>
                            </a:schemeClr>
                          </a:solidFill>
                          <a:effectLst/>
                        </a:rPr>
                      </a:br>
                      <a:r>
                        <a:rPr lang="fr-FR" sz="2800" i="1" dirty="0">
                          <a:solidFill>
                            <a:schemeClr val="accent1">
                              <a:lumMod val="75000"/>
                            </a:schemeClr>
                          </a:solidFill>
                          <a:effectLst/>
                        </a:rPr>
                        <a:t>(</a:t>
                      </a:r>
                      <a:r>
                        <a:rPr lang="fr-FR" sz="2800" i="1" u="none" strike="noStrike" dirty="0">
                          <a:solidFill>
                            <a:schemeClr val="accent1">
                              <a:lumMod val="75000"/>
                            </a:schemeClr>
                          </a:solidFill>
                          <a:effectLst/>
                          <a:hlinkClick r:id="rId2" tooltip="Faux négatifs">
                            <a:extLst>
                              <a:ext uri="{A12FA001-AC4F-418D-AE19-62706E023703}">
                                <ahyp:hlinkClr xmlns:ahyp="http://schemas.microsoft.com/office/drawing/2018/hyperlinkcolor" val="tx"/>
                              </a:ext>
                            </a:extLst>
                          </a:hlinkClick>
                        </a:rPr>
                        <a:t>false </a:t>
                      </a:r>
                      <a:r>
                        <a:rPr lang="fr-FR" sz="2800" i="1" u="none" strike="noStrike" dirty="0" err="1">
                          <a:solidFill>
                            <a:schemeClr val="accent1">
                              <a:lumMod val="75000"/>
                            </a:schemeClr>
                          </a:solidFill>
                          <a:effectLst/>
                        </a:rPr>
                        <a:t>negative</a:t>
                      </a:r>
                      <a:r>
                        <a:rPr lang="fr-FR" sz="2800" i="1" dirty="0">
                          <a:solidFill>
                            <a:schemeClr val="accent1">
                              <a:lumMod val="75000"/>
                            </a:schemeClr>
                          </a:solidFill>
                          <a:effectLst/>
                        </a:rPr>
                        <a:t>)</a:t>
                      </a:r>
                      <a:endParaRPr lang="fr-FR" sz="2800" dirty="0">
                        <a:solidFill>
                          <a:schemeClr val="accent1">
                            <a:lumMod val="75000"/>
                          </a:schemeClr>
                        </a:solidFill>
                        <a:effectLst/>
                      </a:endParaRPr>
                    </a:p>
                  </a:txBody>
                  <a:tcPr marL="37378" marR="37378" marT="18689" marB="1868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800" dirty="0">
                          <a:solidFill>
                            <a:schemeClr val="accent1">
                              <a:lumMod val="75000"/>
                            </a:schemeClr>
                          </a:solidFill>
                          <a:effectLst/>
                        </a:rPr>
                        <a:t>1</a:t>
                      </a:r>
                      <a:br>
                        <a:rPr lang="fr-FR" sz="2800" dirty="0">
                          <a:solidFill>
                            <a:schemeClr val="accent1">
                              <a:lumMod val="75000"/>
                            </a:schemeClr>
                          </a:solidFill>
                          <a:effectLst/>
                        </a:rPr>
                      </a:br>
                      <a:r>
                        <a:rPr lang="fr-FR" sz="2800" i="1" dirty="0">
                          <a:solidFill>
                            <a:schemeClr val="accent1">
                              <a:lumMod val="75000"/>
                            </a:schemeClr>
                          </a:solidFill>
                          <a:effectLst/>
                        </a:rPr>
                        <a:t>(</a:t>
                      </a:r>
                      <a:r>
                        <a:rPr lang="fr-FR" sz="2800" i="1" u="none" strike="noStrike" dirty="0">
                          <a:solidFill>
                            <a:schemeClr val="accent1">
                              <a:lumMod val="75000"/>
                            </a:schemeClr>
                          </a:solidFill>
                          <a:effectLst/>
                          <a:hlinkClick r:id="rId2" tooltip="Faux négatifs">
                            <a:extLst>
                              <a:ext uri="{A12FA001-AC4F-418D-AE19-62706E023703}">
                                <ahyp:hlinkClr xmlns:ahyp="http://schemas.microsoft.com/office/drawing/2018/hyperlinkcolor" val="tx"/>
                              </a:ext>
                            </a:extLst>
                          </a:hlinkClick>
                        </a:rPr>
                        <a:t>false </a:t>
                      </a:r>
                      <a:r>
                        <a:rPr lang="fr-FR" sz="2800" i="1" u="none" strike="noStrike" dirty="0" err="1">
                          <a:solidFill>
                            <a:schemeClr val="accent1">
                              <a:lumMod val="75000"/>
                            </a:schemeClr>
                          </a:solidFill>
                          <a:effectLst/>
                        </a:rPr>
                        <a:t>negative</a:t>
                      </a:r>
                      <a:r>
                        <a:rPr lang="fr-FR" sz="2800" i="1" dirty="0">
                          <a:solidFill>
                            <a:schemeClr val="accent1">
                              <a:lumMod val="75000"/>
                            </a:schemeClr>
                          </a:solidFill>
                          <a:effectLst/>
                        </a:rPr>
                        <a:t>)</a:t>
                      </a:r>
                      <a:endParaRPr lang="fr-FR" sz="2800" dirty="0">
                        <a:solidFill>
                          <a:schemeClr val="accent1">
                            <a:lumMod val="75000"/>
                          </a:schemeClr>
                        </a:solidFill>
                        <a:effectLst/>
                      </a:endParaRPr>
                    </a:p>
                  </a:txBody>
                  <a:tcPr marL="37378" marR="37378" marT="18689" marB="1868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48142513"/>
                  </a:ext>
                </a:extLst>
              </a:tr>
              <a:tr h="1288821">
                <a:tc vMerge="1">
                  <a:txBody>
                    <a:bodyPr/>
                    <a:lstStyle/>
                    <a:p>
                      <a:endParaRPr lang="fr-FR"/>
                    </a:p>
                  </a:txBody>
                  <a:tcPr/>
                </a:tc>
                <a:tc>
                  <a:txBody>
                    <a:bodyPr/>
                    <a:lstStyle/>
                    <a:p>
                      <a:pPr algn="ctr"/>
                      <a:r>
                        <a:rPr lang="fr-FR" sz="2800" dirty="0">
                          <a:solidFill>
                            <a:srgbClr val="202122"/>
                          </a:solidFill>
                          <a:effectLst/>
                          <a:highlight>
                            <a:srgbClr val="EAECF0"/>
                          </a:highlight>
                        </a:rPr>
                        <a:t>cat</a:t>
                      </a:r>
                    </a:p>
                  </a:txBody>
                  <a:tcPr marL="37378" marR="37378" marT="18689" marB="1868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800" dirty="0">
                          <a:solidFill>
                            <a:schemeClr val="accent1">
                              <a:lumMod val="75000"/>
                            </a:schemeClr>
                          </a:solidFill>
                          <a:effectLst/>
                        </a:rPr>
                        <a:t>1</a:t>
                      </a:r>
                      <a:br>
                        <a:rPr lang="fr-FR" sz="2800" dirty="0">
                          <a:solidFill>
                            <a:schemeClr val="accent1">
                              <a:lumMod val="75000"/>
                            </a:schemeClr>
                          </a:solidFill>
                          <a:effectLst/>
                        </a:rPr>
                      </a:br>
                      <a:r>
                        <a:rPr lang="fr-FR" sz="2800" i="1" dirty="0">
                          <a:solidFill>
                            <a:schemeClr val="accent1">
                              <a:lumMod val="75000"/>
                            </a:schemeClr>
                          </a:solidFill>
                          <a:effectLst/>
                        </a:rPr>
                        <a:t>(</a:t>
                      </a:r>
                      <a:r>
                        <a:rPr lang="fr-FR" sz="2800" i="1" u="none" strike="noStrike" dirty="0">
                          <a:solidFill>
                            <a:schemeClr val="accent1">
                              <a:lumMod val="75000"/>
                            </a:schemeClr>
                          </a:solidFill>
                          <a:effectLst/>
                          <a:hlinkClick r:id="rId2" tooltip="Faux négatifs">
                            <a:extLst>
                              <a:ext uri="{A12FA001-AC4F-418D-AE19-62706E023703}">
                                <ahyp:hlinkClr xmlns:ahyp="http://schemas.microsoft.com/office/drawing/2018/hyperlinkcolor" val="tx"/>
                              </a:ext>
                            </a:extLst>
                          </a:hlinkClick>
                        </a:rPr>
                        <a:t>false </a:t>
                      </a:r>
                      <a:r>
                        <a:rPr lang="fr-FR" sz="2800" i="1" u="none" strike="noStrike" dirty="0" err="1">
                          <a:solidFill>
                            <a:schemeClr val="accent1">
                              <a:lumMod val="75000"/>
                            </a:schemeClr>
                          </a:solidFill>
                          <a:effectLst/>
                        </a:rPr>
                        <a:t>negative</a:t>
                      </a:r>
                      <a:r>
                        <a:rPr lang="fr-FR" sz="2800" i="1" dirty="0">
                          <a:solidFill>
                            <a:schemeClr val="accent1">
                              <a:lumMod val="75000"/>
                            </a:schemeClr>
                          </a:solidFill>
                          <a:effectLst/>
                        </a:rPr>
                        <a:t>)</a:t>
                      </a:r>
                      <a:endParaRPr lang="fr-FR" sz="2800" dirty="0">
                        <a:solidFill>
                          <a:schemeClr val="accent1">
                            <a:lumMod val="75000"/>
                          </a:schemeClr>
                        </a:solidFill>
                        <a:effectLst/>
                      </a:endParaRPr>
                    </a:p>
                  </a:txBody>
                  <a:tcPr marL="37378" marR="37378" marT="18689" marB="1868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fr-FR" sz="2800" dirty="0">
                          <a:solidFill>
                            <a:srgbClr val="00B050"/>
                          </a:solidFill>
                          <a:effectLst/>
                        </a:rPr>
                        <a:t>97</a:t>
                      </a:r>
                      <a:br>
                        <a:rPr lang="fr-FR" sz="2800" dirty="0">
                          <a:solidFill>
                            <a:srgbClr val="00B050"/>
                          </a:solidFill>
                          <a:effectLst/>
                        </a:rPr>
                      </a:br>
                      <a:r>
                        <a:rPr lang="fr-FR" sz="2800" i="1" dirty="0">
                          <a:solidFill>
                            <a:srgbClr val="00B050"/>
                          </a:solidFill>
                          <a:effectLst/>
                        </a:rPr>
                        <a:t>(</a:t>
                      </a:r>
                      <a:r>
                        <a:rPr lang="fr-FR" sz="2800" i="1" u="none" strike="noStrike" dirty="0" err="1">
                          <a:solidFill>
                            <a:srgbClr val="00B050"/>
                          </a:solidFill>
                          <a:effectLst/>
                        </a:rPr>
                        <a:t>true</a:t>
                      </a:r>
                      <a:r>
                        <a:rPr lang="fr-FR" sz="2800" i="1" u="none" strike="noStrike" dirty="0">
                          <a:solidFill>
                            <a:srgbClr val="00B050"/>
                          </a:solidFill>
                          <a:effectLst/>
                        </a:rPr>
                        <a:t> positive</a:t>
                      </a:r>
                      <a:r>
                        <a:rPr lang="fr-FR" sz="2800" i="1" dirty="0">
                          <a:solidFill>
                            <a:srgbClr val="00B050"/>
                          </a:solidFill>
                          <a:effectLst/>
                        </a:rPr>
                        <a:t>)</a:t>
                      </a:r>
                      <a:endParaRPr lang="fr-FR" sz="2800" dirty="0">
                        <a:solidFill>
                          <a:srgbClr val="00B050"/>
                        </a:solidFill>
                        <a:effectLst/>
                      </a:endParaRPr>
                    </a:p>
                  </a:txBody>
                  <a:tcPr marL="37378" marR="37378" marT="18689" marB="1868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800" dirty="0">
                          <a:solidFill>
                            <a:schemeClr val="accent1">
                              <a:lumMod val="75000"/>
                            </a:schemeClr>
                          </a:solidFill>
                          <a:effectLst/>
                        </a:rPr>
                        <a:t>2</a:t>
                      </a:r>
                      <a:br>
                        <a:rPr lang="fr-FR" sz="2800" dirty="0">
                          <a:solidFill>
                            <a:schemeClr val="accent1">
                              <a:lumMod val="75000"/>
                            </a:schemeClr>
                          </a:solidFill>
                          <a:effectLst/>
                        </a:rPr>
                      </a:br>
                      <a:r>
                        <a:rPr lang="fr-FR" sz="2800" i="1" dirty="0">
                          <a:solidFill>
                            <a:schemeClr val="accent1">
                              <a:lumMod val="75000"/>
                            </a:schemeClr>
                          </a:solidFill>
                          <a:effectLst/>
                        </a:rPr>
                        <a:t>(</a:t>
                      </a:r>
                      <a:r>
                        <a:rPr lang="fr-FR" sz="2800" i="1" u="none" strike="noStrike" dirty="0">
                          <a:solidFill>
                            <a:schemeClr val="accent1">
                              <a:lumMod val="75000"/>
                            </a:schemeClr>
                          </a:solidFill>
                          <a:effectLst/>
                          <a:hlinkClick r:id="rId2" tooltip="Faux négatifs">
                            <a:extLst>
                              <a:ext uri="{A12FA001-AC4F-418D-AE19-62706E023703}">
                                <ahyp:hlinkClr xmlns:ahyp="http://schemas.microsoft.com/office/drawing/2018/hyperlinkcolor" val="tx"/>
                              </a:ext>
                            </a:extLst>
                          </a:hlinkClick>
                        </a:rPr>
                        <a:t>false </a:t>
                      </a:r>
                      <a:r>
                        <a:rPr lang="fr-FR" sz="2800" i="1" u="none" strike="noStrike" dirty="0" err="1">
                          <a:solidFill>
                            <a:schemeClr val="accent1">
                              <a:lumMod val="75000"/>
                            </a:schemeClr>
                          </a:solidFill>
                          <a:effectLst/>
                        </a:rPr>
                        <a:t>negative</a:t>
                      </a:r>
                      <a:r>
                        <a:rPr lang="fr-FR" sz="2800" i="1" dirty="0">
                          <a:solidFill>
                            <a:schemeClr val="accent1">
                              <a:lumMod val="75000"/>
                            </a:schemeClr>
                          </a:solidFill>
                          <a:effectLst/>
                        </a:rPr>
                        <a:t>)</a:t>
                      </a:r>
                      <a:endParaRPr lang="fr-FR" sz="2800" dirty="0">
                        <a:solidFill>
                          <a:schemeClr val="accent1">
                            <a:lumMod val="75000"/>
                          </a:schemeClr>
                        </a:solidFill>
                        <a:effectLst/>
                      </a:endParaRPr>
                    </a:p>
                  </a:txBody>
                  <a:tcPr marL="37378" marR="37378" marT="18689" marB="1868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765268305"/>
                  </a:ext>
                </a:extLst>
              </a:tr>
              <a:tr h="1288821">
                <a:tc vMerge="1">
                  <a:txBody>
                    <a:bodyPr/>
                    <a:lstStyle/>
                    <a:p>
                      <a:pPr algn="ctr"/>
                      <a:endParaRPr lang="fr-FR" sz="2800" dirty="0">
                        <a:effectLst/>
                      </a:endParaRPr>
                    </a:p>
                  </a:txBody>
                  <a:tcPr marL="37378" marR="37378" marT="18689" marB="1868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fr-FR" sz="2800" dirty="0">
                          <a:solidFill>
                            <a:srgbClr val="202122"/>
                          </a:solidFill>
                          <a:effectLst/>
                          <a:highlight>
                            <a:srgbClr val="EAECF0"/>
                          </a:highlight>
                        </a:rPr>
                        <a:t>other</a:t>
                      </a:r>
                    </a:p>
                  </a:txBody>
                  <a:tcPr marL="37378" marR="37378" marT="18689" marB="1868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800" dirty="0">
                          <a:solidFill>
                            <a:schemeClr val="accent1">
                              <a:lumMod val="75000"/>
                            </a:schemeClr>
                          </a:solidFill>
                          <a:effectLst/>
                        </a:rPr>
                        <a:t>2</a:t>
                      </a:r>
                      <a:br>
                        <a:rPr lang="fr-FR" sz="2800" dirty="0">
                          <a:solidFill>
                            <a:schemeClr val="accent1">
                              <a:lumMod val="75000"/>
                            </a:schemeClr>
                          </a:solidFill>
                          <a:effectLst/>
                        </a:rPr>
                      </a:br>
                      <a:r>
                        <a:rPr lang="fr-FR" sz="2800" i="1" dirty="0">
                          <a:solidFill>
                            <a:schemeClr val="accent1">
                              <a:lumMod val="75000"/>
                            </a:schemeClr>
                          </a:solidFill>
                          <a:effectLst/>
                        </a:rPr>
                        <a:t>(</a:t>
                      </a:r>
                      <a:r>
                        <a:rPr lang="fr-FR" sz="2800" i="1" u="none" strike="noStrike" dirty="0">
                          <a:solidFill>
                            <a:schemeClr val="accent1">
                              <a:lumMod val="75000"/>
                            </a:schemeClr>
                          </a:solidFill>
                          <a:effectLst/>
                          <a:hlinkClick r:id="rId2" tooltip="Faux négatifs">
                            <a:extLst>
                              <a:ext uri="{A12FA001-AC4F-418D-AE19-62706E023703}">
                                <ahyp:hlinkClr xmlns:ahyp="http://schemas.microsoft.com/office/drawing/2018/hyperlinkcolor" val="tx"/>
                              </a:ext>
                            </a:extLst>
                          </a:hlinkClick>
                        </a:rPr>
                        <a:t>false </a:t>
                      </a:r>
                      <a:r>
                        <a:rPr lang="fr-FR" sz="2800" i="1" u="none" strike="noStrike" dirty="0" err="1">
                          <a:solidFill>
                            <a:schemeClr val="accent1">
                              <a:lumMod val="75000"/>
                            </a:schemeClr>
                          </a:solidFill>
                          <a:effectLst/>
                        </a:rPr>
                        <a:t>negative</a:t>
                      </a:r>
                      <a:r>
                        <a:rPr lang="fr-FR" sz="2800" i="1" dirty="0">
                          <a:solidFill>
                            <a:schemeClr val="accent1">
                              <a:lumMod val="75000"/>
                            </a:schemeClr>
                          </a:solidFill>
                          <a:effectLst/>
                        </a:rPr>
                        <a:t>)</a:t>
                      </a:r>
                      <a:endParaRPr lang="fr-FR" sz="2800" dirty="0">
                        <a:solidFill>
                          <a:schemeClr val="accent1">
                            <a:lumMod val="75000"/>
                          </a:schemeClr>
                        </a:solidFill>
                        <a:effectLst/>
                      </a:endParaRPr>
                    </a:p>
                  </a:txBody>
                  <a:tcPr marL="37378" marR="37378" marT="18689" marB="1868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800" dirty="0">
                          <a:solidFill>
                            <a:schemeClr val="accent1">
                              <a:lumMod val="75000"/>
                            </a:schemeClr>
                          </a:solidFill>
                          <a:effectLst/>
                        </a:rPr>
                        <a:t>2</a:t>
                      </a:r>
                      <a:br>
                        <a:rPr lang="fr-FR" sz="2800" dirty="0">
                          <a:solidFill>
                            <a:schemeClr val="accent1">
                              <a:lumMod val="75000"/>
                            </a:schemeClr>
                          </a:solidFill>
                          <a:effectLst/>
                        </a:rPr>
                      </a:br>
                      <a:r>
                        <a:rPr lang="fr-FR" sz="2800" i="1" dirty="0">
                          <a:solidFill>
                            <a:schemeClr val="accent1">
                              <a:lumMod val="75000"/>
                            </a:schemeClr>
                          </a:solidFill>
                          <a:effectLst/>
                        </a:rPr>
                        <a:t>(</a:t>
                      </a:r>
                      <a:r>
                        <a:rPr lang="fr-FR" sz="2800" i="1" u="none" strike="noStrike" dirty="0">
                          <a:solidFill>
                            <a:schemeClr val="accent1">
                              <a:lumMod val="75000"/>
                            </a:schemeClr>
                          </a:solidFill>
                          <a:effectLst/>
                          <a:hlinkClick r:id="rId2" tooltip="Faux négatifs">
                            <a:extLst>
                              <a:ext uri="{A12FA001-AC4F-418D-AE19-62706E023703}">
                                <ahyp:hlinkClr xmlns:ahyp="http://schemas.microsoft.com/office/drawing/2018/hyperlinkcolor" val="tx"/>
                              </a:ext>
                            </a:extLst>
                          </a:hlinkClick>
                        </a:rPr>
                        <a:t>false </a:t>
                      </a:r>
                      <a:r>
                        <a:rPr lang="fr-FR" sz="2800" i="1" u="none" strike="noStrike" dirty="0" err="1">
                          <a:solidFill>
                            <a:schemeClr val="accent1">
                              <a:lumMod val="75000"/>
                            </a:schemeClr>
                          </a:solidFill>
                          <a:effectLst/>
                        </a:rPr>
                        <a:t>negative</a:t>
                      </a:r>
                      <a:r>
                        <a:rPr lang="fr-FR" sz="2800" i="1" dirty="0">
                          <a:solidFill>
                            <a:schemeClr val="accent1">
                              <a:lumMod val="75000"/>
                            </a:schemeClr>
                          </a:solidFill>
                          <a:effectLst/>
                        </a:rPr>
                        <a:t>)</a:t>
                      </a:r>
                      <a:endParaRPr lang="fr-FR" sz="2800" dirty="0">
                        <a:solidFill>
                          <a:schemeClr val="accent1">
                            <a:lumMod val="75000"/>
                          </a:schemeClr>
                        </a:solidFill>
                        <a:effectLst/>
                      </a:endParaRPr>
                    </a:p>
                  </a:txBody>
                  <a:tcPr marL="37378" marR="37378" marT="18689" marB="1868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800" dirty="0">
                          <a:solidFill>
                            <a:srgbClr val="00B050"/>
                          </a:solidFill>
                          <a:effectLst/>
                        </a:rPr>
                        <a:t>96</a:t>
                      </a:r>
                      <a:br>
                        <a:rPr lang="fr-FR" sz="2800" dirty="0">
                          <a:solidFill>
                            <a:srgbClr val="00B050"/>
                          </a:solidFill>
                          <a:effectLst/>
                        </a:rPr>
                      </a:br>
                      <a:r>
                        <a:rPr lang="fr-FR" sz="2800" kern="1200" dirty="0">
                          <a:solidFill>
                            <a:srgbClr val="00B050"/>
                          </a:solidFill>
                          <a:effectLst/>
                          <a:latin typeface="+mn-lt"/>
                          <a:ea typeface="+mn-ea"/>
                          <a:cs typeface="+mn-cs"/>
                        </a:rPr>
                        <a:t>(</a:t>
                      </a:r>
                      <a:r>
                        <a:rPr lang="fr-FR" sz="2800" kern="1200" dirty="0">
                          <a:solidFill>
                            <a:srgbClr val="00B050"/>
                          </a:solidFill>
                          <a:effectLst/>
                          <a:latin typeface="+mn-lt"/>
                          <a:ea typeface="+mn-ea"/>
                          <a:cs typeface="+mn-cs"/>
                          <a:hlinkClick r:id="rId2" tooltip="Faux négatifs">
                            <a:extLst>
                              <a:ext uri="{A12FA001-AC4F-418D-AE19-62706E023703}">
                                <ahyp:hlinkClr xmlns:ahyp="http://schemas.microsoft.com/office/drawing/2018/hyperlinkcolor" val="tx"/>
                              </a:ext>
                            </a:extLst>
                          </a:hlinkClick>
                        </a:rPr>
                        <a:t>false </a:t>
                      </a:r>
                      <a:r>
                        <a:rPr lang="fr-FR" sz="2800" kern="1200" dirty="0" err="1">
                          <a:solidFill>
                            <a:srgbClr val="00B050"/>
                          </a:solidFill>
                          <a:effectLst/>
                          <a:latin typeface="+mn-lt"/>
                          <a:ea typeface="+mn-ea"/>
                          <a:cs typeface="+mn-cs"/>
                        </a:rPr>
                        <a:t>negative</a:t>
                      </a:r>
                      <a:r>
                        <a:rPr lang="fr-FR" sz="2800" kern="1200" dirty="0">
                          <a:solidFill>
                            <a:srgbClr val="00B050"/>
                          </a:solidFill>
                          <a:effectLst/>
                          <a:latin typeface="+mn-lt"/>
                          <a:ea typeface="+mn-ea"/>
                          <a:cs typeface="+mn-cs"/>
                        </a:rPr>
                        <a:t>)</a:t>
                      </a:r>
                    </a:p>
                  </a:txBody>
                  <a:tcPr marL="37378" marR="37378" marT="18689" marB="18689"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213407760"/>
                  </a:ext>
                </a:extLst>
              </a:tr>
            </a:tbl>
          </a:graphicData>
        </a:graphic>
      </p:graphicFrame>
      <p:sp>
        <p:nvSpPr>
          <p:cNvPr id="8" name="Rectangle 7">
            <a:extLst>
              <a:ext uri="{FF2B5EF4-FFF2-40B4-BE49-F238E27FC236}">
                <a16:creationId xmlns:a16="http://schemas.microsoft.com/office/drawing/2014/main" id="{7ECAB5E6-5FBE-4CE0-A1F8-62E73E1F903D}"/>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174584217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0CB575-976B-D9FE-12E5-C29031744FB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6B86E42-4DF5-8370-A109-47326623C38A}"/>
              </a:ext>
            </a:extLst>
          </p:cNvPr>
          <p:cNvSpPr>
            <a:spLocks noGrp="1"/>
          </p:cNvSpPr>
          <p:nvPr>
            <p:ph idx="1"/>
          </p:nvPr>
        </p:nvSpPr>
        <p:spPr/>
        <p:txBody>
          <a:bodyPr/>
          <a:lstStyle/>
          <a:p>
            <a:endParaRPr lang="fr-FR" dirty="0"/>
          </a:p>
        </p:txBody>
      </p:sp>
      <p:sp>
        <p:nvSpPr>
          <p:cNvPr id="4" name="Organigramme : Disque magnétique 3">
            <a:extLst>
              <a:ext uri="{FF2B5EF4-FFF2-40B4-BE49-F238E27FC236}">
                <a16:creationId xmlns:a16="http://schemas.microsoft.com/office/drawing/2014/main" id="{7F21E24A-EBA0-B9F9-9AE5-55AC57E60D5D}"/>
              </a:ext>
            </a:extLst>
          </p:cNvPr>
          <p:cNvSpPr/>
          <p:nvPr/>
        </p:nvSpPr>
        <p:spPr>
          <a:xfrm>
            <a:off x="731324" y="2321287"/>
            <a:ext cx="396607" cy="58389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rganigramme : Disque magnétique 4">
            <a:extLst>
              <a:ext uri="{FF2B5EF4-FFF2-40B4-BE49-F238E27FC236}">
                <a16:creationId xmlns:a16="http://schemas.microsoft.com/office/drawing/2014/main" id="{1EE32C13-0D4A-6A93-70EE-A5B5F42075E8}"/>
              </a:ext>
            </a:extLst>
          </p:cNvPr>
          <p:cNvSpPr/>
          <p:nvPr/>
        </p:nvSpPr>
        <p:spPr>
          <a:xfrm>
            <a:off x="2584920" y="4650017"/>
            <a:ext cx="396607" cy="58389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ZoneTexte 5">
            <a:extLst>
              <a:ext uri="{FF2B5EF4-FFF2-40B4-BE49-F238E27FC236}">
                <a16:creationId xmlns:a16="http://schemas.microsoft.com/office/drawing/2014/main" id="{9AD70EAC-0823-2693-13FF-596DEC84A690}"/>
              </a:ext>
            </a:extLst>
          </p:cNvPr>
          <p:cNvSpPr txBox="1"/>
          <p:nvPr/>
        </p:nvSpPr>
        <p:spPr>
          <a:xfrm>
            <a:off x="215906" y="3022235"/>
            <a:ext cx="14274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Dataset</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pdfs</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ZoneTexte 6">
            <a:extLst>
              <a:ext uri="{FF2B5EF4-FFF2-40B4-BE49-F238E27FC236}">
                <a16:creationId xmlns:a16="http://schemas.microsoft.com/office/drawing/2014/main" id="{357A250C-6932-37FC-D730-033A66BFDA7F}"/>
              </a:ext>
            </a:extLst>
          </p:cNvPr>
          <p:cNvSpPr txBox="1"/>
          <p:nvPr/>
        </p:nvSpPr>
        <p:spPr>
          <a:xfrm>
            <a:off x="1992558" y="5251302"/>
            <a:ext cx="15813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Dataset</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labels</a:t>
            </a:r>
          </a:p>
        </p:txBody>
      </p:sp>
      <p:cxnSp>
        <p:nvCxnSpPr>
          <p:cNvPr id="9" name="Connecteur droit avec flèche 8">
            <a:extLst>
              <a:ext uri="{FF2B5EF4-FFF2-40B4-BE49-F238E27FC236}">
                <a16:creationId xmlns:a16="http://schemas.microsoft.com/office/drawing/2014/main" id="{E11291EC-D339-0168-5812-911A88536628}"/>
              </a:ext>
            </a:extLst>
          </p:cNvPr>
          <p:cNvCxnSpPr>
            <a:cxnSpLocks/>
            <a:stCxn id="4" idx="4"/>
            <a:endCxn id="14" idx="1"/>
          </p:cNvCxnSpPr>
          <p:nvPr/>
        </p:nvCxnSpPr>
        <p:spPr>
          <a:xfrm flipV="1">
            <a:off x="1127931" y="2273743"/>
            <a:ext cx="784987" cy="339491"/>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Connecteur droit avec flèche 9">
            <a:extLst>
              <a:ext uri="{FF2B5EF4-FFF2-40B4-BE49-F238E27FC236}">
                <a16:creationId xmlns:a16="http://schemas.microsoft.com/office/drawing/2014/main" id="{2ED2C999-97C8-A1D6-DF36-FBA1DF4EF10D}"/>
              </a:ext>
            </a:extLst>
          </p:cNvPr>
          <p:cNvCxnSpPr>
            <a:cxnSpLocks/>
            <a:stCxn id="5" idx="4"/>
            <a:endCxn id="16" idx="1"/>
          </p:cNvCxnSpPr>
          <p:nvPr/>
        </p:nvCxnSpPr>
        <p:spPr>
          <a:xfrm flipV="1">
            <a:off x="2981527" y="3429000"/>
            <a:ext cx="1214203" cy="1512964"/>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Rectangle : coins arrondis 13">
            <a:extLst>
              <a:ext uri="{FF2B5EF4-FFF2-40B4-BE49-F238E27FC236}">
                <a16:creationId xmlns:a16="http://schemas.microsoft.com/office/drawing/2014/main" id="{F91BA7DD-597A-E13E-CF55-23A37554C9E2}"/>
              </a:ext>
            </a:extLst>
          </p:cNvPr>
          <p:cNvSpPr/>
          <p:nvPr/>
        </p:nvSpPr>
        <p:spPr>
          <a:xfrm>
            <a:off x="1912918" y="1844727"/>
            <a:ext cx="1427442" cy="85803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dirty="0">
                <a:solidFill>
                  <a:prstClr val="white"/>
                </a:solidFill>
                <a:latin typeface="Calibri" panose="020F0502020204030204"/>
              </a:rPr>
              <a:t>Extraction</a:t>
            </a:r>
          </a:p>
        </p:txBody>
      </p:sp>
      <p:sp>
        <p:nvSpPr>
          <p:cNvPr id="16" name="Rectangle : coins arrondis 15">
            <a:extLst>
              <a:ext uri="{FF2B5EF4-FFF2-40B4-BE49-F238E27FC236}">
                <a16:creationId xmlns:a16="http://schemas.microsoft.com/office/drawing/2014/main" id="{B8671936-51A3-1645-C6A8-732754D87775}"/>
              </a:ext>
            </a:extLst>
          </p:cNvPr>
          <p:cNvSpPr/>
          <p:nvPr/>
        </p:nvSpPr>
        <p:spPr>
          <a:xfrm>
            <a:off x="4195730" y="2999984"/>
            <a:ext cx="1427442" cy="85803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dirty="0">
                <a:solidFill>
                  <a:prstClr val="white"/>
                </a:solidFill>
                <a:latin typeface="Calibri" panose="020F0502020204030204"/>
              </a:rPr>
              <a:t>DataSplit</a:t>
            </a:r>
          </a:p>
        </p:txBody>
      </p:sp>
      <p:cxnSp>
        <p:nvCxnSpPr>
          <p:cNvPr id="18" name="Connecteur droit avec flèche 17">
            <a:extLst>
              <a:ext uri="{FF2B5EF4-FFF2-40B4-BE49-F238E27FC236}">
                <a16:creationId xmlns:a16="http://schemas.microsoft.com/office/drawing/2014/main" id="{27779682-66DD-91AF-489F-F0D89B36D2D4}"/>
              </a:ext>
            </a:extLst>
          </p:cNvPr>
          <p:cNvCxnSpPr>
            <a:cxnSpLocks/>
            <a:stCxn id="14" idx="3"/>
            <a:endCxn id="16" idx="1"/>
          </p:cNvCxnSpPr>
          <p:nvPr/>
        </p:nvCxnSpPr>
        <p:spPr>
          <a:xfrm>
            <a:off x="3340360" y="2273743"/>
            <a:ext cx="855370" cy="1155257"/>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Rectangle 7">
            <a:extLst>
              <a:ext uri="{FF2B5EF4-FFF2-40B4-BE49-F238E27FC236}">
                <a16:creationId xmlns:a16="http://schemas.microsoft.com/office/drawing/2014/main" id="{5B96C4CD-5B5C-DC9D-AF7C-AFDDE40901EF}"/>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cxnSp>
        <p:nvCxnSpPr>
          <p:cNvPr id="11" name="Connecteur droit avec flèche 10">
            <a:extLst>
              <a:ext uri="{FF2B5EF4-FFF2-40B4-BE49-F238E27FC236}">
                <a16:creationId xmlns:a16="http://schemas.microsoft.com/office/drawing/2014/main" id="{D542ACC9-386B-495D-862E-DA3B2E105E90}"/>
              </a:ext>
            </a:extLst>
          </p:cNvPr>
          <p:cNvCxnSpPr>
            <a:cxnSpLocks/>
            <a:stCxn id="4" idx="4"/>
            <a:endCxn id="16" idx="1"/>
          </p:cNvCxnSpPr>
          <p:nvPr/>
        </p:nvCxnSpPr>
        <p:spPr>
          <a:xfrm>
            <a:off x="1127931" y="2613234"/>
            <a:ext cx="3067799" cy="815766"/>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Rectangle : coins arrondis 11">
            <a:extLst>
              <a:ext uri="{FF2B5EF4-FFF2-40B4-BE49-F238E27FC236}">
                <a16:creationId xmlns:a16="http://schemas.microsoft.com/office/drawing/2014/main" id="{DE05A677-7FBB-3D8B-31FB-EE7AC9CCFB54}"/>
              </a:ext>
            </a:extLst>
          </p:cNvPr>
          <p:cNvSpPr/>
          <p:nvPr/>
        </p:nvSpPr>
        <p:spPr>
          <a:xfrm>
            <a:off x="6098199" y="2999984"/>
            <a:ext cx="1427442" cy="85803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dirty="0">
                <a:solidFill>
                  <a:prstClr val="white"/>
                </a:solidFill>
                <a:latin typeface="Calibri" panose="020F0502020204030204"/>
              </a:rPr>
              <a:t>Train</a:t>
            </a:r>
          </a:p>
        </p:txBody>
      </p:sp>
      <p:cxnSp>
        <p:nvCxnSpPr>
          <p:cNvPr id="13" name="Connecteur droit avec flèche 12">
            <a:extLst>
              <a:ext uri="{FF2B5EF4-FFF2-40B4-BE49-F238E27FC236}">
                <a16:creationId xmlns:a16="http://schemas.microsoft.com/office/drawing/2014/main" id="{C382F39D-EB76-9D12-F9B5-CFD1110C11D9}"/>
              </a:ext>
            </a:extLst>
          </p:cNvPr>
          <p:cNvCxnSpPr>
            <a:cxnSpLocks/>
            <a:stCxn id="16" idx="3"/>
            <a:endCxn id="12" idx="1"/>
          </p:cNvCxnSpPr>
          <p:nvPr/>
        </p:nvCxnSpPr>
        <p:spPr>
          <a:xfrm>
            <a:off x="5623172" y="3429000"/>
            <a:ext cx="475027" cy="0"/>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Rectangle : coins arrondis 14">
            <a:extLst>
              <a:ext uri="{FF2B5EF4-FFF2-40B4-BE49-F238E27FC236}">
                <a16:creationId xmlns:a16="http://schemas.microsoft.com/office/drawing/2014/main" id="{E8C8CA52-24C2-A9D7-BCA1-B4C3CBAB691E}"/>
              </a:ext>
            </a:extLst>
          </p:cNvPr>
          <p:cNvSpPr/>
          <p:nvPr/>
        </p:nvSpPr>
        <p:spPr>
          <a:xfrm>
            <a:off x="8043772" y="2997367"/>
            <a:ext cx="1427442" cy="85803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dirty="0">
                <a:solidFill>
                  <a:prstClr val="white"/>
                </a:solidFill>
                <a:latin typeface="Calibri" panose="020F0502020204030204"/>
              </a:rPr>
              <a:t>Test</a:t>
            </a:r>
          </a:p>
        </p:txBody>
      </p:sp>
      <p:cxnSp>
        <p:nvCxnSpPr>
          <p:cNvPr id="17" name="Connecteur droit avec flèche 16">
            <a:extLst>
              <a:ext uri="{FF2B5EF4-FFF2-40B4-BE49-F238E27FC236}">
                <a16:creationId xmlns:a16="http://schemas.microsoft.com/office/drawing/2014/main" id="{61D0B46B-5636-7647-16F1-0E3E4DE6017D}"/>
              </a:ext>
            </a:extLst>
          </p:cNvPr>
          <p:cNvCxnSpPr>
            <a:cxnSpLocks/>
            <a:stCxn id="12" idx="3"/>
            <a:endCxn id="15" idx="1"/>
          </p:cNvCxnSpPr>
          <p:nvPr/>
        </p:nvCxnSpPr>
        <p:spPr>
          <a:xfrm flipV="1">
            <a:off x="7525641" y="3426383"/>
            <a:ext cx="518131" cy="2617"/>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Organigramme : Disque magnétique 22">
            <a:extLst>
              <a:ext uri="{FF2B5EF4-FFF2-40B4-BE49-F238E27FC236}">
                <a16:creationId xmlns:a16="http://schemas.microsoft.com/office/drawing/2014/main" id="{39C446BB-73B2-C685-581D-E03A017419A5}"/>
              </a:ext>
            </a:extLst>
          </p:cNvPr>
          <p:cNvSpPr/>
          <p:nvPr/>
        </p:nvSpPr>
        <p:spPr>
          <a:xfrm>
            <a:off x="10846587" y="2206822"/>
            <a:ext cx="396607" cy="583894"/>
          </a:xfrm>
          <a:prstGeom prst="flowChartMagneticDisk">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ZoneTexte 23">
            <a:extLst>
              <a:ext uri="{FF2B5EF4-FFF2-40B4-BE49-F238E27FC236}">
                <a16:creationId xmlns:a16="http://schemas.microsoft.com/office/drawing/2014/main" id="{92292EC6-6FBD-D8C9-1FB9-1ECD54D3FA94}"/>
              </a:ext>
            </a:extLst>
          </p:cNvPr>
          <p:cNvSpPr txBox="1"/>
          <p:nvPr/>
        </p:nvSpPr>
        <p:spPr>
          <a:xfrm>
            <a:off x="10341005" y="2782841"/>
            <a:ext cx="155080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Model </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registry</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5" name="Connecteur droit avec flèche 24">
            <a:extLst>
              <a:ext uri="{FF2B5EF4-FFF2-40B4-BE49-F238E27FC236}">
                <a16:creationId xmlns:a16="http://schemas.microsoft.com/office/drawing/2014/main" id="{2041D5A8-C44D-B667-2DA8-4F8265715F70}"/>
              </a:ext>
            </a:extLst>
          </p:cNvPr>
          <p:cNvCxnSpPr>
            <a:cxnSpLocks/>
            <a:stCxn id="15" idx="3"/>
            <a:endCxn id="23" idx="2"/>
          </p:cNvCxnSpPr>
          <p:nvPr/>
        </p:nvCxnSpPr>
        <p:spPr>
          <a:xfrm flipV="1">
            <a:off x="9471214" y="2498769"/>
            <a:ext cx="1375373" cy="927614"/>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Connecteur droit avec flèche 29">
            <a:extLst>
              <a:ext uri="{FF2B5EF4-FFF2-40B4-BE49-F238E27FC236}">
                <a16:creationId xmlns:a16="http://schemas.microsoft.com/office/drawing/2014/main" id="{B3B3CCF5-786A-6830-DCE6-C2577F95DE10}"/>
              </a:ext>
            </a:extLst>
          </p:cNvPr>
          <p:cNvCxnSpPr>
            <a:cxnSpLocks/>
            <a:stCxn id="15" idx="3"/>
            <a:endCxn id="33" idx="2"/>
          </p:cNvCxnSpPr>
          <p:nvPr/>
        </p:nvCxnSpPr>
        <p:spPr>
          <a:xfrm>
            <a:off x="9471214" y="3426383"/>
            <a:ext cx="1347836" cy="759099"/>
          </a:xfrm>
          <a:prstGeom prst="straightConnector1">
            <a:avLst/>
          </a:prstGeom>
          <a:ln w="508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Organigramme : Disque magnétique 32">
            <a:extLst>
              <a:ext uri="{FF2B5EF4-FFF2-40B4-BE49-F238E27FC236}">
                <a16:creationId xmlns:a16="http://schemas.microsoft.com/office/drawing/2014/main" id="{EBB7F735-5699-4F99-457F-75EC73619917}"/>
              </a:ext>
            </a:extLst>
          </p:cNvPr>
          <p:cNvSpPr/>
          <p:nvPr/>
        </p:nvSpPr>
        <p:spPr>
          <a:xfrm>
            <a:off x="10819050" y="3893535"/>
            <a:ext cx="396607" cy="58389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latin typeface="Calibri" panose="020F0502020204030204"/>
            </a:endParaRPr>
          </a:p>
        </p:txBody>
      </p:sp>
      <p:sp>
        <p:nvSpPr>
          <p:cNvPr id="36" name="ZoneTexte 35">
            <a:extLst>
              <a:ext uri="{FF2B5EF4-FFF2-40B4-BE49-F238E27FC236}">
                <a16:creationId xmlns:a16="http://schemas.microsoft.com/office/drawing/2014/main" id="{83CC83CF-4759-4C29-2BC3-15EA198300ED}"/>
              </a:ext>
            </a:extLst>
          </p:cNvPr>
          <p:cNvSpPr txBox="1"/>
          <p:nvPr/>
        </p:nvSpPr>
        <p:spPr>
          <a:xfrm>
            <a:off x="10050867" y="4546426"/>
            <a:ext cx="19880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Dataset</a:t>
            </a: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fr-FR" sz="1800" b="0" i="0" u="none" strike="noStrike" kern="1200" cap="none" spc="0" normalizeH="0" baseline="0" noProof="0" dirty="0" err="1">
                <a:ln>
                  <a:noFill/>
                </a:ln>
                <a:solidFill>
                  <a:prstClr val="black"/>
                </a:solidFill>
                <a:effectLst/>
                <a:uLnTx/>
                <a:uFillTx/>
                <a:latin typeface="Calibri" panose="020F0502020204030204"/>
                <a:ea typeface="+mn-ea"/>
                <a:cs typeface="+mn-cs"/>
              </a:rPr>
              <a:t>Integration</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96621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11">
            <a:extLst>
              <a:ext uri="{FF2B5EF4-FFF2-40B4-BE49-F238E27FC236}">
                <a16:creationId xmlns:a16="http://schemas.microsoft.com/office/drawing/2014/main" id="{932FD944-CEC7-42F6-97DA-70CE80F81878}"/>
              </a:ext>
            </a:extLst>
          </p:cNvPr>
          <p:cNvSpPr txBox="1"/>
          <p:nvPr/>
        </p:nvSpPr>
        <p:spPr>
          <a:xfrm>
            <a:off x="6653295" y="1853305"/>
            <a:ext cx="3544405" cy="3539430"/>
          </a:xfrm>
          <a:prstGeom prst="rect">
            <a:avLst/>
          </a:prstGeom>
          <a:noFill/>
        </p:spPr>
        <p:txBody>
          <a:bodyPr wrap="square">
            <a:spAutoFit/>
          </a:bodyPr>
          <a:lstStyle/>
          <a:p>
            <a:r>
              <a:rPr lang="fr-FR" sz="3200" dirty="0">
                <a:hlinkClick r:id="rId3"/>
              </a:rPr>
              <a:t>Dailyclean</a:t>
            </a:r>
            <a:endParaRPr lang="fr-FR" sz="3200" dirty="0"/>
          </a:p>
          <a:p>
            <a:pPr marL="571500" indent="-571500">
              <a:buFont typeface="Arial" panose="020B0604020202020204" pitchFamily="34" charset="0"/>
              <a:buChar char="•"/>
            </a:pPr>
            <a:endParaRPr lang="fr-FR" sz="3200" dirty="0"/>
          </a:p>
          <a:p>
            <a:r>
              <a:rPr lang="fr-FR" sz="3200" dirty="0">
                <a:hlinkClick r:id="rId4"/>
              </a:rPr>
              <a:t>Ecotag</a:t>
            </a:r>
            <a:r>
              <a:rPr lang="fr-FR" sz="3200" dirty="0"/>
              <a:t> </a:t>
            </a:r>
          </a:p>
          <a:p>
            <a:pPr marL="571500" indent="-571500">
              <a:buFont typeface="Arial" panose="020B0604020202020204" pitchFamily="34" charset="0"/>
              <a:buChar char="•"/>
            </a:pPr>
            <a:endParaRPr lang="fr-FR" sz="3200" dirty="0"/>
          </a:p>
          <a:p>
            <a:r>
              <a:rPr lang="fr-FR" sz="3200" dirty="0" err="1">
                <a:hlinkClick r:id="rId5"/>
              </a:rPr>
              <a:t>SlimFaaS</a:t>
            </a:r>
            <a:endParaRPr lang="fr-FR" sz="3200" dirty="0"/>
          </a:p>
          <a:p>
            <a:pPr marL="571500" indent="-571500">
              <a:buFont typeface="Arial" panose="020B0604020202020204" pitchFamily="34" charset="0"/>
              <a:buChar char="•"/>
            </a:pPr>
            <a:endParaRPr lang="fr-FR" sz="3200" dirty="0"/>
          </a:p>
          <a:p>
            <a:r>
              <a:rPr lang="fr-FR" sz="3200" dirty="0">
                <a:hlinkClick r:id="rId6"/>
              </a:rPr>
              <a:t>SlightCapture</a:t>
            </a:r>
            <a:endParaRPr lang="fr-FR" sz="3200" dirty="0"/>
          </a:p>
        </p:txBody>
      </p:sp>
      <p:sp>
        <p:nvSpPr>
          <p:cNvPr id="14" name="Rectangle 13">
            <a:extLst>
              <a:ext uri="{FF2B5EF4-FFF2-40B4-BE49-F238E27FC236}">
                <a16:creationId xmlns:a16="http://schemas.microsoft.com/office/drawing/2014/main" id="{7C592349-0A02-436D-B379-2263584A975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
        <p:nvSpPr>
          <p:cNvPr id="4" name="Titre 3">
            <a:extLst>
              <a:ext uri="{FF2B5EF4-FFF2-40B4-BE49-F238E27FC236}">
                <a16:creationId xmlns:a16="http://schemas.microsoft.com/office/drawing/2014/main" id="{34319C1D-118B-919E-6AC8-5C8F03166CA1}"/>
              </a:ext>
            </a:extLst>
          </p:cNvPr>
          <p:cNvSpPr>
            <a:spLocks noGrp="1"/>
          </p:cNvSpPr>
          <p:nvPr>
            <p:ph type="title"/>
          </p:nvPr>
        </p:nvSpPr>
        <p:spPr/>
        <p:txBody>
          <a:bodyPr/>
          <a:lstStyle/>
          <a:p>
            <a:endParaRPr lang="fr-FR"/>
          </a:p>
        </p:txBody>
      </p:sp>
      <p:sp>
        <p:nvSpPr>
          <p:cNvPr id="6" name="Rectangle 5">
            <a:extLst>
              <a:ext uri="{FF2B5EF4-FFF2-40B4-BE49-F238E27FC236}">
                <a16:creationId xmlns:a16="http://schemas.microsoft.com/office/drawing/2014/main" id="{524B6301-EC49-2142-5A74-704D6F21848E}"/>
              </a:ext>
            </a:extLst>
          </p:cNvPr>
          <p:cNvSpPr/>
          <p:nvPr/>
        </p:nvSpPr>
        <p:spPr>
          <a:xfrm>
            <a:off x="9214338" y="1"/>
            <a:ext cx="2977662"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E69E6861-3B51-BF91-4F13-159768CCD109}"/>
              </a:ext>
            </a:extLst>
          </p:cNvPr>
          <p:cNvSpPr/>
          <p:nvPr/>
        </p:nvSpPr>
        <p:spPr>
          <a:xfrm rot="21076959">
            <a:off x="9348512" y="350183"/>
            <a:ext cx="2551219" cy="1152940"/>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Recipes for success</a:t>
            </a:r>
          </a:p>
        </p:txBody>
      </p:sp>
      <p:pic>
        <p:nvPicPr>
          <p:cNvPr id="10" name="Image 9">
            <a:extLst>
              <a:ext uri="{FF2B5EF4-FFF2-40B4-BE49-F238E27FC236}">
                <a16:creationId xmlns:a16="http://schemas.microsoft.com/office/drawing/2014/main" id="{2A4F716B-16A1-E4A0-0E03-98F168A9018F}"/>
              </a:ext>
            </a:extLst>
          </p:cNvPr>
          <p:cNvPicPr>
            <a:picLocks noChangeAspect="1"/>
          </p:cNvPicPr>
          <p:nvPr/>
        </p:nvPicPr>
        <p:blipFill>
          <a:blip r:embed="rId7"/>
          <a:stretch>
            <a:fillRect/>
          </a:stretch>
        </p:blipFill>
        <p:spPr>
          <a:xfrm>
            <a:off x="0" y="0"/>
            <a:ext cx="6432575" cy="6432575"/>
          </a:xfrm>
          <a:prstGeom prst="rect">
            <a:avLst/>
          </a:prstGeom>
        </p:spPr>
      </p:pic>
    </p:spTree>
    <p:extLst>
      <p:ext uri="{BB962C8B-B14F-4D97-AF65-F5344CB8AC3E}">
        <p14:creationId xmlns:p14="http://schemas.microsoft.com/office/powerpoint/2010/main" val="24671381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25E6-8FFB-4298-ABC1-4A52580C8570}"/>
              </a:ext>
            </a:extLst>
          </p:cNvPr>
          <p:cNvSpPr>
            <a:spLocks noGrp="1"/>
          </p:cNvSpPr>
          <p:nvPr>
            <p:ph type="title"/>
          </p:nvPr>
        </p:nvSpPr>
        <p:spPr>
          <a:xfrm>
            <a:off x="838200" y="2965"/>
            <a:ext cx="10515600" cy="987635"/>
          </a:xfrm>
        </p:spPr>
        <p:txBody>
          <a:bodyPr/>
          <a:lstStyle/>
          <a:p>
            <a:pPr algn="ctr"/>
            <a:r>
              <a:rPr lang="en-US" dirty="0"/>
              <a:t>Conclusion</a:t>
            </a:r>
          </a:p>
        </p:txBody>
      </p:sp>
      <p:pic>
        <p:nvPicPr>
          <p:cNvPr id="1026" name="Picture 2">
            <a:extLst>
              <a:ext uri="{FF2B5EF4-FFF2-40B4-BE49-F238E27FC236}">
                <a16:creationId xmlns:a16="http://schemas.microsoft.com/office/drawing/2014/main" id="{9FE220BC-A751-4A64-8E22-E3999780C2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2079102E-309F-482B-9252-149BDC96767A}"/>
              </a:ext>
            </a:extLst>
          </p:cNvPr>
          <p:cNvSpPr txBox="1"/>
          <p:nvPr/>
        </p:nvSpPr>
        <p:spPr>
          <a:xfrm>
            <a:off x="3049003" y="5996536"/>
            <a:ext cx="6093994"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"three people hugging"</a:t>
            </a:r>
            <a:endParaRPr lang="en-US" b="0" dirty="0">
              <a:solidFill>
                <a:srgbClr val="000000"/>
              </a:solidFill>
              <a:effectLst/>
              <a:latin typeface="Courier New" panose="02070309020205020404" pitchFamily="49" charset="0"/>
            </a:endParaRPr>
          </a:p>
        </p:txBody>
      </p:sp>
      <p:sp>
        <p:nvSpPr>
          <p:cNvPr id="6" name="Rectangle 5">
            <a:extLst>
              <a:ext uri="{FF2B5EF4-FFF2-40B4-BE49-F238E27FC236}">
                <a16:creationId xmlns:a16="http://schemas.microsoft.com/office/drawing/2014/main" id="{72521CB0-E09C-459C-A1BD-13A4B734239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66A7B72-8C55-4098-B5C1-A46CE80BF61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lumMod val="50000"/>
                  </a:schemeClr>
                </a:solidFill>
              </a:rPr>
              <a:t>Comment construit-on des IA? </a:t>
            </a:r>
            <a:r>
              <a:rPr lang="en-US" sz="2000" dirty="0">
                <a:solidFill>
                  <a:schemeClr val="bg1">
                    <a:lumMod val="50000"/>
                  </a:schemeClr>
                </a:solidFill>
              </a:rPr>
              <a:t>– Guillaume Chervet</a:t>
            </a:r>
          </a:p>
        </p:txBody>
      </p:sp>
    </p:spTree>
    <p:extLst>
      <p:ext uri="{BB962C8B-B14F-4D97-AF65-F5344CB8AC3E}">
        <p14:creationId xmlns:p14="http://schemas.microsoft.com/office/powerpoint/2010/main" val="188435721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7EBE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2521CB0-E09C-459C-A1BD-13A4B734239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 name="Rectangle 6">
            <a:extLst>
              <a:ext uri="{FF2B5EF4-FFF2-40B4-BE49-F238E27FC236}">
                <a16:creationId xmlns:a16="http://schemas.microsoft.com/office/drawing/2014/main" id="{366A7B72-8C55-4098-B5C1-A46CE80BF61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bg1">
                    <a:lumMod val="50000"/>
                  </a:schemeClr>
                </a:solidFill>
              </a:rPr>
              <a:t>Comment construit-on des IA? </a:t>
            </a:r>
            <a:r>
              <a:rPr lang="en-US" sz="2400" dirty="0">
                <a:solidFill>
                  <a:schemeClr val="bg1">
                    <a:lumMod val="50000"/>
                  </a:schemeClr>
                </a:solidFill>
              </a:rPr>
              <a:t>– Guillaume Chervet</a:t>
            </a:r>
          </a:p>
        </p:txBody>
      </p:sp>
      <p:sp>
        <p:nvSpPr>
          <p:cNvPr id="4" name="Titre 1">
            <a:extLst>
              <a:ext uri="{FF2B5EF4-FFF2-40B4-BE49-F238E27FC236}">
                <a16:creationId xmlns:a16="http://schemas.microsoft.com/office/drawing/2014/main" id="{495A2FCB-1FAF-5608-3B6E-A76346ABA8A1}"/>
              </a:ext>
            </a:extLst>
          </p:cNvPr>
          <p:cNvSpPr txBox="1">
            <a:spLocks/>
          </p:cNvSpPr>
          <p:nvPr/>
        </p:nvSpPr>
        <p:spPr>
          <a:xfrm>
            <a:off x="4959530" y="1766689"/>
            <a:ext cx="6165669" cy="91124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a:solidFill>
                  <a:schemeClr val="bg1"/>
                </a:solidFill>
              </a:rPr>
              <a:t>Thank you </a:t>
            </a:r>
            <a:r>
              <a:rPr lang="en-US" sz="4800" dirty="0">
                <a:solidFill>
                  <a:schemeClr val="bg1"/>
                </a:solidFill>
                <a:sym typeface="Wingdings" panose="05000000000000000000" pitchFamily="2" charset="2"/>
              </a:rPr>
              <a:t></a:t>
            </a:r>
            <a:endParaRPr lang="en-US" sz="4800" dirty="0">
              <a:solidFill>
                <a:schemeClr val="bg1"/>
              </a:solidFill>
            </a:endParaRPr>
          </a:p>
        </p:txBody>
      </p:sp>
      <p:pic>
        <p:nvPicPr>
          <p:cNvPr id="8" name="Picture 2">
            <a:extLst>
              <a:ext uri="{FF2B5EF4-FFF2-40B4-BE49-F238E27FC236}">
                <a16:creationId xmlns:a16="http://schemas.microsoft.com/office/drawing/2014/main" id="{61889FF3-2579-9C9B-1C9C-65CB44A10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5006" y="2457443"/>
            <a:ext cx="3474719" cy="3474719"/>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3E3C527B-B518-0F00-F027-DAA0D6522205}"/>
              </a:ext>
            </a:extLst>
          </p:cNvPr>
          <p:cNvSpPr txBox="1"/>
          <p:nvPr/>
        </p:nvSpPr>
        <p:spPr>
          <a:xfrm>
            <a:off x="5300169" y="6040788"/>
            <a:ext cx="6093994" cy="707886"/>
          </a:xfrm>
          <a:prstGeom prst="rect">
            <a:avLst/>
          </a:prstGeom>
          <a:noFill/>
        </p:spPr>
        <p:txBody>
          <a:bodyPr wrap="square">
            <a:spAutoFit/>
          </a:bodyPr>
          <a:lstStyle/>
          <a:p>
            <a:r>
              <a:rPr lang="en-US" sz="2000" b="0" dirty="0">
                <a:solidFill>
                  <a:srgbClr val="FF0000"/>
                </a:solidFill>
                <a:effectLst/>
                <a:latin typeface="Courier New" panose="02070309020205020404" pitchFamily="49" charset="0"/>
              </a:rPr>
              <a:t>"thank and hug the public in a theater"</a:t>
            </a:r>
          </a:p>
        </p:txBody>
      </p:sp>
      <p:sp>
        <p:nvSpPr>
          <p:cNvPr id="2" name="ZoneTexte 1">
            <a:extLst>
              <a:ext uri="{FF2B5EF4-FFF2-40B4-BE49-F238E27FC236}">
                <a16:creationId xmlns:a16="http://schemas.microsoft.com/office/drawing/2014/main" id="{784E68C6-1CCD-0E07-F989-DB74553A952E}"/>
              </a:ext>
            </a:extLst>
          </p:cNvPr>
          <p:cNvSpPr txBox="1"/>
          <p:nvPr/>
        </p:nvSpPr>
        <p:spPr>
          <a:xfrm>
            <a:off x="726162" y="1673557"/>
            <a:ext cx="4233368" cy="1754326"/>
          </a:xfrm>
          <a:prstGeom prst="rect">
            <a:avLst/>
          </a:prstGeom>
          <a:solidFill>
            <a:schemeClr val="accent4">
              <a:lumMod val="40000"/>
              <a:lumOff val="60000"/>
            </a:schemeClr>
          </a:solidFill>
        </p:spPr>
        <p:txBody>
          <a:bodyPr wrap="square">
            <a:spAutoFit/>
          </a:bodyPr>
          <a:lstStyle/>
          <a:p>
            <a:r>
              <a:rPr lang="fr-FR" sz="3600" dirty="0">
                <a:hlinkClick r:id="rId4"/>
              </a:rPr>
              <a:t>Les Minutes MLOps - Présentation (youtube.com)</a:t>
            </a:r>
            <a:endParaRPr lang="fr-FR" sz="3600" dirty="0"/>
          </a:p>
        </p:txBody>
      </p:sp>
    </p:spTree>
    <p:extLst>
      <p:ext uri="{BB962C8B-B14F-4D97-AF65-F5344CB8AC3E}">
        <p14:creationId xmlns:p14="http://schemas.microsoft.com/office/powerpoint/2010/main" val="784373493"/>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22BBC0-3E7A-472B-9CC6-34C5EA434DEE}">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0879fa5-f2db-41a7-8861-4a44e7ee3b24"/>
    <ds:schemaRef ds:uri="03cb9dc2-e9ea-44ac-afed-001b6fad4f36"/>
    <ds:schemaRef ds:uri="http://www.w3.org/XML/1998/namespace"/>
  </ds:schemaRefs>
</ds:datastoreItem>
</file>

<file path=customXml/itemProps2.xml><?xml version="1.0" encoding="utf-8"?>
<ds:datastoreItem xmlns:ds="http://schemas.openxmlformats.org/officeDocument/2006/customXml" ds:itemID="{05D7AB42-0DA9-4407-9B22-92C435FE7C62}">
  <ds:schemaRefs>
    <ds:schemaRef ds:uri="http://schemas.microsoft.com/sharepoint/v3/contenttype/forms"/>
  </ds:schemaRefs>
</ds:datastoreItem>
</file>

<file path=customXml/itemProps3.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27196</TotalTime>
  <Words>5602</Words>
  <Application>Microsoft Office PowerPoint</Application>
  <PresentationFormat>Grand écran</PresentationFormat>
  <Paragraphs>741</Paragraphs>
  <Slides>97</Slides>
  <Notes>46</Notes>
  <HiddenSlides>0</HiddenSlides>
  <MMClips>0</MMClips>
  <ScaleCrop>false</ScaleCrop>
  <HeadingPairs>
    <vt:vector size="6" baseType="variant">
      <vt:variant>
        <vt:lpstr>Polices utilisées</vt:lpstr>
      </vt:variant>
      <vt:variant>
        <vt:i4>11</vt:i4>
      </vt:variant>
      <vt:variant>
        <vt:lpstr>Thème</vt:lpstr>
      </vt:variant>
      <vt:variant>
        <vt:i4>2</vt:i4>
      </vt:variant>
      <vt:variant>
        <vt:lpstr>Titres des diapositives</vt:lpstr>
      </vt:variant>
      <vt:variant>
        <vt:i4>97</vt:i4>
      </vt:variant>
    </vt:vector>
  </HeadingPairs>
  <TitlesOfParts>
    <vt:vector size="110" baseType="lpstr">
      <vt:lpstr>Arial</vt:lpstr>
      <vt:lpstr>Arial Black</vt:lpstr>
      <vt:lpstr>Calibri</vt:lpstr>
      <vt:lpstr>Calibri Light</vt:lpstr>
      <vt:lpstr>Century Gothic</vt:lpstr>
      <vt:lpstr>Courier New</vt:lpstr>
      <vt:lpstr>Franklin Gothic Book</vt:lpstr>
      <vt:lpstr>Franklin Gothic Medium</vt:lpstr>
      <vt:lpstr>JetBrains Mono</vt:lpstr>
      <vt:lpstr>Symbol</vt:lpstr>
      <vt:lpstr>Wingdings</vt:lpstr>
      <vt:lpstr>Office Theme</vt:lpstr>
      <vt:lpstr>Thème Office</vt:lpstr>
      <vt:lpstr>Présentation PowerPoint</vt:lpstr>
      <vt:lpstr>Présentation PowerPoint</vt:lpstr>
      <vt:lpstr>Email classification</vt:lpstr>
      <vt:lpstr>Présentation PowerPoint</vt:lpstr>
      <vt:lpstr>Présentation PowerPoint</vt:lpstr>
      <vt:lpstr>Présentation PowerPoint</vt:lpstr>
      <vt:lpstr>Présentation PowerPoint</vt:lpstr>
      <vt:lpstr>Présentation PowerPoint</vt:lpstr>
      <vt:lpstr>Présentation PowerPoint</vt:lpstr>
      <vt:lpstr>3 Paradigm shift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Demo</vt:lpstr>
      <vt:lpstr>Présentation PowerPoint</vt:lpstr>
      <vt:lpstr>Dataset of 20 000 files</vt:lpstr>
      <vt:lpstr>Data drift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Pain points</vt:lpstr>
      <vt:lpstr>Présentation PowerPoint</vt:lpstr>
      <vt:lpstr>Spot 7 differences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Les Minutes MLOps heu c’est top !   </vt:lpstr>
      <vt:lpstr>Les Minutes MLOps heu c’est top !  Les Minutes MLOps … c’est top ! </vt:lpstr>
      <vt:lpstr>Les Minutes MLOps heu c’est top !  Les Minutes MLOps … c’est top !  Les minutes MLOps c’est top ! </vt:lpstr>
      <vt:lpstr>Les Minutes MLOps heu c’est top !  Les Minutes MLOps … c’est top !  Les minutes MLOps c’est top !  Les Minutes MLOps, c’est top !  </vt:lpstr>
      <vt:lpstr>Les Minutes MLOps heu c’est top !  Les Minutes MLOps … c’est top !  Les minutes MLOps c’est top !  Les Minutes MLOps, c’est top !  Les minutes MLOps, c’est top. </vt:lpstr>
      <vt:lpstr>Experts</vt:lpstr>
      <vt:lpstr>Cross annotation</vt:lpstr>
      <vt:lpstr>Présentation PowerPoint</vt:lpstr>
      <vt:lpstr>Présentation PowerPoint</vt:lpstr>
      <vt:lpstr>Dataset of 20 000 images</vt:lpstr>
      <vt:lpstr>Not good enough</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Rank-1 tensors</vt:lpstr>
      <vt:lpstr>Rank-2 tensors</vt:lpstr>
      <vt:lpstr>Rank-3 tensors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Confusion matrix</vt:lpstr>
      <vt:lpstr>Confusion matrix</vt:lpstr>
      <vt:lpstr>Présentation PowerPoint</vt:lpstr>
      <vt:lpstr>Présentation PowerPoint</vt:lpstr>
      <vt:lpstr>Conclusion</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Guillaume Chervet</cp:lastModifiedBy>
  <cp:revision>1185</cp:revision>
  <dcterms:created xsi:type="dcterms:W3CDTF">2020-11-18T10:41:47Z</dcterms:created>
  <dcterms:modified xsi:type="dcterms:W3CDTF">2024-04-11T19:23:11Z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65722654-0696-4b8f-bb0e-68bcd3f909d4_Enabled">
    <vt:lpwstr>true</vt:lpwstr>
  </property>
  <property fmtid="{D5CDD505-2E9C-101B-9397-08002B2CF9AE}" pid="4" name="MSIP_Label_65722654-0696-4b8f-bb0e-68bcd3f909d4_SetDate">
    <vt:lpwstr>2023-04-06T14:28:52Z</vt:lpwstr>
  </property>
  <property fmtid="{D5CDD505-2E9C-101B-9397-08002B2CF9AE}" pid="5" name="MSIP_Label_65722654-0696-4b8f-bb0e-68bcd3f909d4_Method">
    <vt:lpwstr>Privileged</vt:lpwstr>
  </property>
  <property fmtid="{D5CDD505-2E9C-101B-9397-08002B2CF9AE}" pid="6" name="MSIP_Label_65722654-0696-4b8f-bb0e-68bcd3f909d4_Name">
    <vt:lpwstr>AFA Public</vt:lpwstr>
  </property>
  <property fmtid="{D5CDD505-2E9C-101B-9397-08002B2CF9AE}" pid="7" name="MSIP_Label_65722654-0696-4b8f-bb0e-68bcd3f909d4_SiteId">
    <vt:lpwstr>396b38cc-aa65-492b-bb0e-3d94ed25a97b</vt:lpwstr>
  </property>
  <property fmtid="{D5CDD505-2E9C-101B-9397-08002B2CF9AE}" pid="8" name="MSIP_Label_65722654-0696-4b8f-bb0e-68bcd3f909d4_ActionId">
    <vt:lpwstr>dd3d3399-2bb6-4c22-988e-9a46251d2e66</vt:lpwstr>
  </property>
  <property fmtid="{D5CDD505-2E9C-101B-9397-08002B2CF9AE}" pid="9" name="MSIP_Label_65722654-0696-4b8f-bb0e-68bcd3f909d4_ContentBits">
    <vt:lpwstr>3</vt:lpwstr>
  </property>
</Properties>
</file>